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2" r:id="rId1"/>
  </p:sldMasterIdLst>
  <p:notesMasterIdLst>
    <p:notesMasterId r:id="rId17"/>
  </p:notesMasterIdLst>
  <p:sldIdLst>
    <p:sldId id="256" r:id="rId2"/>
    <p:sldId id="270" r:id="rId3"/>
    <p:sldId id="271" r:id="rId4"/>
    <p:sldId id="257" r:id="rId5"/>
    <p:sldId id="258" r:id="rId6"/>
    <p:sldId id="259" r:id="rId7"/>
    <p:sldId id="260" r:id="rId8"/>
    <p:sldId id="261" r:id="rId9"/>
    <p:sldId id="262" r:id="rId10"/>
    <p:sldId id="263" r:id="rId11"/>
    <p:sldId id="264" r:id="rId12"/>
    <p:sldId id="265" r:id="rId13"/>
    <p:sldId id="266" r:id="rId14"/>
    <p:sldId id="267"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4632" autoAdjust="0"/>
  </p:normalViewPr>
  <p:slideViewPr>
    <p:cSldViewPr snapToGrid="0">
      <p:cViewPr varScale="1">
        <p:scale>
          <a:sx n="86" d="100"/>
          <a:sy n="86" d="100"/>
        </p:scale>
        <p:origin x="802"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8D03F-290D-4774-8997-EB35360A4DF5}" type="datetimeFigureOut">
              <a:rPr lang="zh-TW" altLang="en-US" smtClean="0"/>
              <a:t>2020/3/27</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D9EBCC-2A9F-44B1-B727-7F1859875ED4}" type="slidenum">
              <a:rPr lang="zh-TW" altLang="en-US" smtClean="0"/>
              <a:t>‹#›</a:t>
            </a:fld>
            <a:endParaRPr lang="zh-TW" altLang="en-US"/>
          </a:p>
        </p:txBody>
      </p:sp>
    </p:spTree>
    <p:extLst>
      <p:ext uri="{BB962C8B-B14F-4D97-AF65-F5344CB8AC3E}">
        <p14:creationId xmlns:p14="http://schemas.microsoft.com/office/powerpoint/2010/main" val="233034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CD9EBCC-2A9F-44B1-B727-7F1859875ED4}" type="slidenum">
              <a:rPr lang="zh-TW" altLang="en-US" smtClean="0"/>
              <a:t>2</a:t>
            </a:fld>
            <a:endParaRPr lang="zh-TW" altLang="en-US"/>
          </a:p>
        </p:txBody>
      </p:sp>
    </p:spTree>
    <p:extLst>
      <p:ext uri="{BB962C8B-B14F-4D97-AF65-F5344CB8AC3E}">
        <p14:creationId xmlns:p14="http://schemas.microsoft.com/office/powerpoint/2010/main" val="363468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選擇這兩個國家是因為它們在道路安全的歷史，文化特徵形式上具有代表性和差異性。德國代表道路安全歷史悠久的發達國家，而中國代表道路安全歷史較短的發展中國家。</a:t>
            </a:r>
            <a:endParaRPr lang="zh-TW" altLang="en-US" dirty="0"/>
          </a:p>
        </p:txBody>
      </p:sp>
      <p:sp>
        <p:nvSpPr>
          <p:cNvPr id="4" name="投影片編號版面配置區 3"/>
          <p:cNvSpPr>
            <a:spLocks noGrp="1"/>
          </p:cNvSpPr>
          <p:nvPr>
            <p:ph type="sldNum" sz="quarter" idx="5"/>
          </p:nvPr>
        </p:nvSpPr>
        <p:spPr/>
        <p:txBody>
          <a:bodyPr/>
          <a:lstStyle/>
          <a:p>
            <a:fld id="{7CD9EBCC-2A9F-44B1-B727-7F1859875ED4}" type="slidenum">
              <a:rPr lang="zh-TW" altLang="en-US" smtClean="0"/>
              <a:t>3</a:t>
            </a:fld>
            <a:endParaRPr lang="zh-TW" altLang="en-US"/>
          </a:p>
        </p:txBody>
      </p:sp>
    </p:spTree>
    <p:extLst>
      <p:ext uri="{BB962C8B-B14F-4D97-AF65-F5344CB8AC3E}">
        <p14:creationId xmlns:p14="http://schemas.microsoft.com/office/powerpoint/2010/main" val="335473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en-US" altLang="zh-TW" dirty="0" err="1"/>
              <a:t>Technische</a:t>
            </a:r>
            <a:r>
              <a:rPr lang="en-US" altLang="zh-TW" dirty="0"/>
              <a:t> Universität</a:t>
            </a:r>
            <a:r>
              <a:rPr lang="zh-TW" altLang="en-US" dirty="0"/>
              <a:t> </a:t>
            </a:r>
            <a:r>
              <a:rPr lang="en-US" altLang="zh-TW" dirty="0"/>
              <a:t>München</a:t>
            </a:r>
            <a:r>
              <a:rPr lang="zh-TW" altLang="en-US" dirty="0"/>
              <a:t> </a:t>
            </a:r>
            <a:r>
              <a:rPr lang="en-US" altLang="zh-TW" dirty="0" err="1"/>
              <a:t>Lehrstuhl</a:t>
            </a:r>
            <a:r>
              <a:rPr lang="en-US" altLang="zh-TW" dirty="0"/>
              <a:t> </a:t>
            </a:r>
            <a:r>
              <a:rPr lang="en-US" altLang="zh-TW" dirty="0" err="1"/>
              <a:t>für</a:t>
            </a:r>
            <a:r>
              <a:rPr lang="en-US" altLang="zh-TW" dirty="0"/>
              <a:t> </a:t>
            </a:r>
            <a:r>
              <a:rPr lang="en-US" altLang="zh-TW" dirty="0" err="1"/>
              <a:t>Ergonomie</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7CD9EBCC-2A9F-44B1-B727-7F1859875ED4}" type="slidenum">
              <a:rPr lang="zh-TW" altLang="en-US" smtClean="0"/>
              <a:t>5</a:t>
            </a:fld>
            <a:endParaRPr lang="zh-TW" altLang="en-US"/>
          </a:p>
        </p:txBody>
      </p:sp>
    </p:spTree>
    <p:extLst>
      <p:ext uri="{BB962C8B-B14F-4D97-AF65-F5344CB8AC3E}">
        <p14:creationId xmlns:p14="http://schemas.microsoft.com/office/powerpoint/2010/main" val="301750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S2</a:t>
            </a:r>
            <a:r>
              <a:rPr lang="zh-TW" altLang="en-US" dirty="0"/>
              <a:t>時，</a:t>
            </a:r>
            <a:r>
              <a:rPr lang="en-US" altLang="zh-TW" dirty="0"/>
              <a:t>TTC&lt;2</a:t>
            </a:r>
            <a:r>
              <a:rPr lang="zh-TW" altLang="en-US" dirty="0"/>
              <a:t>時，都各有</a:t>
            </a:r>
            <a:r>
              <a:rPr lang="en-US" altLang="zh-TW" dirty="0"/>
              <a:t>8</a:t>
            </a:r>
            <a:r>
              <a:rPr lang="zh-TW" altLang="en-US" dirty="0"/>
              <a:t>個人；</a:t>
            </a:r>
            <a:r>
              <a:rPr lang="en-US" altLang="zh-TW" dirty="0"/>
              <a:t>TTC</a:t>
            </a:r>
            <a:r>
              <a:rPr lang="zh-TW" altLang="en-US" sz="1200" dirty="0"/>
              <a:t>≧</a:t>
            </a:r>
            <a:r>
              <a:rPr lang="en-US" altLang="zh-TW" sz="1200" dirty="0"/>
              <a:t>2</a:t>
            </a:r>
            <a:r>
              <a:rPr lang="zh-TW" altLang="en-US" sz="1200" dirty="0"/>
              <a:t>時，中國</a:t>
            </a:r>
            <a:r>
              <a:rPr lang="en-US" altLang="zh-TW" sz="1200" dirty="0"/>
              <a:t>12</a:t>
            </a:r>
            <a:r>
              <a:rPr lang="zh-TW" altLang="en-US" sz="1200" dirty="0"/>
              <a:t>人，德國</a:t>
            </a:r>
            <a:r>
              <a:rPr lang="en-US" altLang="zh-TW" sz="1200" dirty="0"/>
              <a:t>13</a:t>
            </a:r>
            <a:r>
              <a:rPr lang="zh-TW" altLang="en-US" sz="1200" dirty="0"/>
              <a:t>人</a:t>
            </a:r>
            <a:endParaRPr lang="zh-TW" altLang="en-US" dirty="0"/>
          </a:p>
        </p:txBody>
      </p:sp>
      <p:sp>
        <p:nvSpPr>
          <p:cNvPr id="4" name="投影片編號版面配置區 3"/>
          <p:cNvSpPr>
            <a:spLocks noGrp="1"/>
          </p:cNvSpPr>
          <p:nvPr>
            <p:ph type="sldNum" sz="quarter" idx="5"/>
          </p:nvPr>
        </p:nvSpPr>
        <p:spPr/>
        <p:txBody>
          <a:bodyPr/>
          <a:lstStyle/>
          <a:p>
            <a:fld id="{7CD9EBCC-2A9F-44B1-B727-7F1859875ED4}" type="slidenum">
              <a:rPr lang="zh-TW" altLang="en-US" smtClean="0"/>
              <a:t>12</a:t>
            </a:fld>
            <a:endParaRPr lang="zh-TW" altLang="en-US"/>
          </a:p>
        </p:txBody>
      </p:sp>
    </p:spTree>
    <p:extLst>
      <p:ext uri="{BB962C8B-B14F-4D97-AF65-F5344CB8AC3E}">
        <p14:creationId xmlns:p14="http://schemas.microsoft.com/office/powerpoint/2010/main" val="339563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lvl1pPr algn="l">
              <a:defRPr/>
            </a:lvl1pPr>
          </a:lstStyle>
          <a:p>
            <a:fld id="{856E5CB1-E070-4A3C-99D5-19927DF423B4}" type="datetime1">
              <a:rPr lang="en-US" altLang="zh-TW" smtClean="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71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23AB6E1-834A-4537-8A4F-737ACB7C6754}" type="datetime1">
              <a:rPr lang="en-US" altLang="zh-TW" smtClean="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861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C65D48D-C9BB-4DBF-A871-287A3392C025}" type="datetime1">
              <a:rPr lang="en-US" altLang="zh-TW" smtClean="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79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1024128" y="831273"/>
            <a:ext cx="9720072" cy="897774"/>
          </a:xfrm>
        </p:spPr>
        <p:txBody>
          <a:bodyPr>
            <a:normAutofit/>
          </a:bodyPr>
          <a:lstStyle>
            <a:lvl1pPr>
              <a:defRPr sz="3600">
                <a:latin typeface="+mj-ea"/>
                <a:ea typeface="+mj-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24128" y="1729047"/>
            <a:ext cx="9720071" cy="4580313"/>
          </a:xfrm>
        </p:spPr>
        <p:txBody>
          <a:bodyPr>
            <a:normAutofit/>
          </a:bodyPr>
          <a:lstStyle>
            <a:lvl1pPr>
              <a:defRPr sz="2000">
                <a:latin typeface="+mn-ea"/>
                <a:ea typeface="+mn-ea"/>
              </a:defRPr>
            </a:lvl1pPr>
            <a:lvl2pPr>
              <a:defRPr sz="2000">
                <a:latin typeface="+mn-ea"/>
                <a:ea typeface="+mn-ea"/>
              </a:defRPr>
            </a:lvl2pPr>
            <a:lvl3pPr>
              <a:defRPr sz="2000">
                <a:latin typeface="+mn-ea"/>
                <a:ea typeface="+mn-ea"/>
              </a:defRPr>
            </a:lvl3pPr>
            <a:lvl4pPr>
              <a:defRPr sz="2000">
                <a:latin typeface="+mn-ea"/>
                <a:ea typeface="+mn-ea"/>
              </a:defRPr>
            </a:lvl4pPr>
            <a:lvl5pPr>
              <a:defRPr sz="2000">
                <a:latin typeface="+mn-ea"/>
                <a:ea typeface="+mn-ea"/>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F150580-1524-4ACC-8A37-97B50EDDE78B}" type="datetime1">
              <a:rPr lang="en-US" altLang="zh-TW" smtClean="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1966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6A36AB5-6403-4CF6-A0E9-7B8443231D2F}" type="datetime1">
              <a:rPr lang="en-US" altLang="zh-TW" smtClean="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999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14579816-474E-4276-8865-671DB63FD4DD}" type="datetime1">
              <a:rPr lang="en-US" altLang="zh-TW" smtClean="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0659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zh-TW" altLang="en-US"/>
              <a:t>編輯母片文字樣式</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D5D03B7B-7655-46B4-AD0D-F4AD3D731922}" type="datetime1">
              <a:rPr lang="en-US" altLang="zh-TW" smtClean="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0092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7791CDE-7869-44F0-B516-11578CA2A58D}" type="datetime1">
              <a:rPr lang="en-US" altLang="zh-TW" smtClean="0"/>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413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21C3B-0BFF-49E0-AFC8-A4819C8419B3}" type="datetime1">
              <a:rPr lang="en-US" altLang="zh-TW" smtClean="0"/>
              <a:t>3/27/2020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329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zh-TW" altLang="en-US"/>
              <a:t>按一下以編輯母片標題樣式</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D794A070-5754-4B40-A812-FB11937A01BD}" type="datetime1">
              <a:rPr lang="en-US" altLang="zh-TW" smtClean="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74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B026EE39-91AE-4E9C-8811-177114B37778}" type="datetime1">
              <a:rPr lang="en-US" altLang="zh-TW" smtClean="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71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826322"/>
            <a:ext cx="9720072" cy="914401"/>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24128" y="1740723"/>
            <a:ext cx="9720071" cy="4568637"/>
          </a:xfrm>
          <a:prstGeom prst="rect">
            <a:avLst/>
          </a:prstGeom>
        </p:spPr>
        <p:txBody>
          <a:bodyPr vert="horz" lIns="45720" tIns="45720" rIns="4572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BCC200D-AA34-4800-A731-E1616CEFE5E7}" type="datetime1">
              <a:rPr lang="en-US" altLang="zh-TW" smtClean="0"/>
              <a:t>3/27/2020</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7140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lnSpc>
          <a:spcPct val="80000"/>
        </a:lnSpc>
        <a:spcBef>
          <a:spcPct val="0"/>
        </a:spcBef>
        <a:buNone/>
        <a:defRPr sz="36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inahighway.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destatis.de)&#12290;197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060D8D-6E07-46CF-AB45-780DDC6E9C9A}"/>
              </a:ext>
            </a:extLst>
          </p:cNvPr>
          <p:cNvSpPr>
            <a:spLocks noGrp="1"/>
          </p:cNvSpPr>
          <p:nvPr>
            <p:ph type="ctrTitle"/>
          </p:nvPr>
        </p:nvSpPr>
        <p:spPr/>
        <p:txBody>
          <a:bodyPr>
            <a:normAutofit/>
          </a:bodyPr>
          <a:lstStyle/>
          <a:p>
            <a:pPr algn="l">
              <a:lnSpc>
                <a:spcPct val="150000"/>
              </a:lnSpc>
            </a:pPr>
            <a:r>
              <a:rPr lang="en-US" altLang="zh-TW" sz="2000" cap="none" dirty="0">
                <a:latin typeface="+mj-ea"/>
              </a:rPr>
              <a:t>Transportation research part F 62 (2019) 483–493</a:t>
            </a:r>
            <a:br>
              <a:rPr lang="en-US" altLang="zh-TW" sz="2000" cap="none" dirty="0">
                <a:latin typeface="+mj-ea"/>
              </a:rPr>
            </a:br>
            <a:r>
              <a:rPr lang="en-US" altLang="zh-TW" sz="2000" cap="none" dirty="0" err="1">
                <a:latin typeface="+mj-ea"/>
              </a:rPr>
              <a:t>Wuhong</a:t>
            </a:r>
            <a:r>
              <a:rPr lang="en-US" altLang="zh-TW" sz="2000" cap="none" dirty="0">
                <a:latin typeface="+mj-ea"/>
              </a:rPr>
              <a:t> Wang , Qian Cheng , Chenggang Li , Dietrich André , </a:t>
            </a:r>
            <a:r>
              <a:rPr lang="en-US" altLang="zh-TW" sz="2000" cap="none" dirty="0" err="1">
                <a:latin typeface="+mj-ea"/>
              </a:rPr>
              <a:t>Xiaobei</a:t>
            </a:r>
            <a:r>
              <a:rPr lang="en-US" altLang="zh-TW" sz="2000" cap="none" dirty="0">
                <a:latin typeface="+mj-ea"/>
              </a:rPr>
              <a:t> Jiang</a:t>
            </a:r>
            <a:endParaRPr lang="zh-TW" altLang="en-US" sz="2000" cap="none" dirty="0">
              <a:latin typeface="+mj-ea"/>
            </a:endParaRPr>
          </a:p>
        </p:txBody>
      </p:sp>
      <p:sp>
        <p:nvSpPr>
          <p:cNvPr id="3" name="副標題 2">
            <a:extLst>
              <a:ext uri="{FF2B5EF4-FFF2-40B4-BE49-F238E27FC236}">
                <a16:creationId xmlns:a16="http://schemas.microsoft.com/office/drawing/2014/main" id="{3D207796-EEF7-4A36-9306-9E66EC749680}"/>
              </a:ext>
            </a:extLst>
          </p:cNvPr>
          <p:cNvSpPr>
            <a:spLocks noGrp="1"/>
          </p:cNvSpPr>
          <p:nvPr>
            <p:ph type="subTitle" idx="1"/>
          </p:nvPr>
        </p:nvSpPr>
        <p:spPr/>
        <p:txBody>
          <a:bodyPr/>
          <a:lstStyle/>
          <a:p>
            <a:pPr algn="ctr"/>
            <a:r>
              <a:rPr lang="en-US" altLang="zh-TW" dirty="0">
                <a:latin typeface="+mj-ea"/>
                <a:ea typeface="+mj-ea"/>
              </a:rPr>
              <a:t>2020/03/27</a:t>
            </a:r>
            <a:endParaRPr lang="zh-TW" altLang="en-US" dirty="0">
              <a:latin typeface="+mj-ea"/>
              <a:ea typeface="+mj-ea"/>
            </a:endParaRPr>
          </a:p>
        </p:txBody>
      </p:sp>
      <p:sp>
        <p:nvSpPr>
          <p:cNvPr id="4" name="文字方塊 3">
            <a:extLst>
              <a:ext uri="{FF2B5EF4-FFF2-40B4-BE49-F238E27FC236}">
                <a16:creationId xmlns:a16="http://schemas.microsoft.com/office/drawing/2014/main" id="{62891FEC-9681-4F59-B47A-291429069415}"/>
              </a:ext>
            </a:extLst>
          </p:cNvPr>
          <p:cNvSpPr txBox="1"/>
          <p:nvPr/>
        </p:nvSpPr>
        <p:spPr>
          <a:xfrm>
            <a:off x="0" y="992043"/>
            <a:ext cx="12191999" cy="2483565"/>
          </a:xfrm>
          <a:prstGeom prst="rect">
            <a:avLst/>
          </a:prstGeom>
          <a:noFill/>
        </p:spPr>
        <p:txBody>
          <a:bodyPr wrap="square" rtlCol="0">
            <a:spAutoFit/>
          </a:bodyPr>
          <a:lstStyle/>
          <a:p>
            <a:pPr algn="ctr">
              <a:lnSpc>
                <a:spcPct val="150000"/>
              </a:lnSpc>
            </a:pPr>
            <a:r>
              <a:rPr lang="en-US" altLang="zh-TW" sz="3600" b="1" dirty="0">
                <a:latin typeface="+mj-ea"/>
                <a:ea typeface="+mj-ea"/>
              </a:rPr>
              <a:t>A cross-cultural analysis of driving behavior under critical</a:t>
            </a:r>
            <a:r>
              <a:rPr lang="zh-TW" altLang="en-US" sz="3600" b="1" dirty="0">
                <a:latin typeface="+mj-ea"/>
                <a:ea typeface="+mj-ea"/>
              </a:rPr>
              <a:t> </a:t>
            </a:r>
            <a:r>
              <a:rPr lang="en-US" altLang="zh-TW" sz="3600" b="1" dirty="0">
                <a:latin typeface="+mj-ea"/>
                <a:ea typeface="+mj-ea"/>
              </a:rPr>
              <a:t>situations: </a:t>
            </a:r>
          </a:p>
          <a:p>
            <a:pPr algn="ctr">
              <a:lnSpc>
                <a:spcPct val="150000"/>
              </a:lnSpc>
            </a:pPr>
            <a:r>
              <a:rPr lang="en-US" altLang="zh-TW" sz="3600" b="1" dirty="0">
                <a:latin typeface="+mj-ea"/>
                <a:ea typeface="+mj-ea"/>
              </a:rPr>
              <a:t>A driving simulator study</a:t>
            </a:r>
            <a:endParaRPr lang="zh-TW" altLang="en-US" sz="3600" b="1" dirty="0">
              <a:latin typeface="+mj-ea"/>
              <a:ea typeface="+mj-ea"/>
            </a:endParaRPr>
          </a:p>
        </p:txBody>
      </p:sp>
      <p:sp>
        <p:nvSpPr>
          <p:cNvPr id="5" name="投影片編號版面配置區 4">
            <a:extLst>
              <a:ext uri="{FF2B5EF4-FFF2-40B4-BE49-F238E27FC236}">
                <a16:creationId xmlns:a16="http://schemas.microsoft.com/office/drawing/2014/main" id="{9CCE3A06-A5C8-4811-9BFC-893A9997F638}"/>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12063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lstStyle/>
          <a:p>
            <a:r>
              <a:rPr lang="en-US" altLang="zh-TW" cap="none" dirty="0"/>
              <a:t>Data</a:t>
            </a:r>
            <a:endParaRPr lang="zh-TW" altLang="en-US" cap="none" dirty="0"/>
          </a:p>
        </p:txBody>
      </p:sp>
      <p:sp>
        <p:nvSpPr>
          <p:cNvPr id="3" name="內容版面配置區 2">
            <a:extLst>
              <a:ext uri="{FF2B5EF4-FFF2-40B4-BE49-F238E27FC236}">
                <a16:creationId xmlns:a16="http://schemas.microsoft.com/office/drawing/2014/main" id="{DB75129B-4FEC-4F78-A7A4-BA67BDA5A3E5}"/>
              </a:ext>
            </a:extLst>
          </p:cNvPr>
          <p:cNvSpPr>
            <a:spLocks noGrp="1"/>
          </p:cNvSpPr>
          <p:nvPr>
            <p:ph idx="1"/>
          </p:nvPr>
        </p:nvSpPr>
        <p:spPr>
          <a:xfrm>
            <a:off x="1024128" y="1729047"/>
            <a:ext cx="4743974" cy="4867062"/>
          </a:xfrm>
        </p:spPr>
        <p:txBody>
          <a:bodyPr>
            <a:normAutofit/>
          </a:bodyPr>
          <a:lstStyle/>
          <a:p>
            <a:pPr algn="just">
              <a:lnSpc>
                <a:spcPct val="150000"/>
              </a:lnSpc>
              <a:buFont typeface="Tw Cen MT" panose="020B0602020104020603" pitchFamily="34" charset="0"/>
              <a:buChar char="•"/>
            </a:pPr>
            <a:r>
              <a:rPr lang="zh-TW" altLang="en-US" sz="1800" dirty="0"/>
              <a:t>自變量：國籍</a:t>
            </a:r>
            <a:endParaRPr lang="en-US" altLang="zh-TW" sz="1800" dirty="0"/>
          </a:p>
          <a:p>
            <a:pPr algn="just">
              <a:lnSpc>
                <a:spcPct val="150000"/>
              </a:lnSpc>
              <a:buFont typeface="Tw Cen MT" panose="020B0602020104020603" pitchFamily="34" charset="0"/>
              <a:buChar char="•"/>
            </a:pPr>
            <a:r>
              <a:rPr lang="zh-TW" altLang="en-US" sz="1800" dirty="0"/>
              <a:t>因變量</a:t>
            </a:r>
            <a:endParaRPr lang="en-US" altLang="zh-TW" sz="1800" dirty="0"/>
          </a:p>
          <a:p>
            <a:pPr marL="630936" lvl="1" indent="-457200" algn="just">
              <a:lnSpc>
                <a:spcPct val="150000"/>
              </a:lnSpc>
              <a:buFont typeface="+mj-lt"/>
              <a:buAutoNum type="arabicPeriod"/>
            </a:pPr>
            <a:r>
              <a:rPr lang="zh-TW" altLang="en-US" sz="1800" dirty="0"/>
              <a:t>速度</a:t>
            </a:r>
            <a:r>
              <a:rPr lang="en-US" altLang="zh-TW" sz="1800" dirty="0"/>
              <a:t>(m/s)</a:t>
            </a:r>
          </a:p>
          <a:p>
            <a:pPr marL="685800" lvl="4" indent="0" algn="just">
              <a:lnSpc>
                <a:spcPct val="150000"/>
              </a:lnSpc>
              <a:buNone/>
            </a:pPr>
            <a:r>
              <a:rPr lang="en-US" altLang="zh-TW" sz="1800" dirty="0" err="1"/>
              <a:t>Vp</a:t>
            </a:r>
            <a:r>
              <a:rPr lang="en-US" altLang="zh-TW" sz="1800" dirty="0"/>
              <a:t>=</a:t>
            </a:r>
            <a:r>
              <a:rPr lang="zh-TW" altLang="en-US" sz="1800" dirty="0"/>
              <a:t>在</a:t>
            </a:r>
            <a:r>
              <a:rPr lang="en-US" altLang="zh-TW" sz="1800" dirty="0"/>
              <a:t>t1~t2</a:t>
            </a:r>
            <a:r>
              <a:rPr lang="zh-TW" altLang="en-US" sz="1800" dirty="0"/>
              <a:t>時的平均速度</a:t>
            </a:r>
            <a:endParaRPr lang="en-US" altLang="zh-TW" sz="1800" dirty="0"/>
          </a:p>
          <a:p>
            <a:pPr marL="630936" lvl="1" indent="-457200" algn="just">
              <a:lnSpc>
                <a:spcPct val="150000"/>
              </a:lnSpc>
              <a:buFont typeface="+mj-lt"/>
              <a:buAutoNum type="arabicPeriod"/>
            </a:pPr>
            <a:r>
              <a:rPr lang="zh-TW" altLang="en-US" sz="1800" dirty="0"/>
              <a:t>最小縱向距離</a:t>
            </a:r>
            <a:r>
              <a:rPr lang="en-US" altLang="zh-TW" sz="1800" dirty="0"/>
              <a:t>(m)</a:t>
            </a:r>
          </a:p>
          <a:p>
            <a:pPr marL="630936" lvl="1" indent="-457200" algn="just">
              <a:lnSpc>
                <a:spcPct val="150000"/>
              </a:lnSpc>
              <a:buFont typeface="+mj-lt"/>
              <a:buAutoNum type="arabicPeriod"/>
            </a:pPr>
            <a:r>
              <a:rPr lang="zh-TW" altLang="en-US" sz="1800" dirty="0"/>
              <a:t>反應時間</a:t>
            </a:r>
            <a:r>
              <a:rPr lang="en-US" altLang="zh-TW" sz="1800" dirty="0"/>
              <a:t>(s)</a:t>
            </a:r>
            <a:r>
              <a:rPr lang="zh-TW" altLang="en-US" sz="1800" dirty="0"/>
              <a:t>：當摩托車</a:t>
            </a:r>
            <a:r>
              <a:rPr lang="en-US" altLang="zh-TW" sz="1800" dirty="0"/>
              <a:t>/</a:t>
            </a:r>
            <a:r>
              <a:rPr lang="zh-TW" altLang="en-US" sz="1800" dirty="0"/>
              <a:t>行人</a:t>
            </a:r>
            <a:r>
              <a:rPr lang="en-US" altLang="zh-TW" sz="1800" dirty="0"/>
              <a:t>/</a:t>
            </a:r>
            <a:r>
              <a:rPr lang="zh-TW" altLang="en-US" sz="1800" dirty="0"/>
              <a:t>野豬開始行動到受測者採取行動</a:t>
            </a:r>
            <a:r>
              <a:rPr lang="en-US" altLang="zh-TW" sz="1800" dirty="0"/>
              <a:t>(</a:t>
            </a:r>
            <a:r>
              <a:rPr lang="zh-TW" altLang="en-US" sz="1800" dirty="0"/>
              <a:t>違規、穿越車道、剎車</a:t>
            </a:r>
            <a:r>
              <a:rPr lang="en-US" altLang="zh-TW" sz="1800" dirty="0"/>
              <a:t>)</a:t>
            </a:r>
            <a:r>
              <a:rPr lang="zh-TW" altLang="en-US" sz="1800" dirty="0"/>
              <a:t>之間的時間</a:t>
            </a:r>
            <a:endParaRPr lang="en-US" altLang="zh-TW" sz="1800" dirty="0"/>
          </a:p>
          <a:p>
            <a:pPr marL="630936" lvl="1" indent="-457200" algn="just">
              <a:lnSpc>
                <a:spcPct val="150000"/>
              </a:lnSpc>
              <a:buFont typeface="+mj-lt"/>
              <a:buAutoNum type="arabicPeriod"/>
            </a:pPr>
            <a:r>
              <a:rPr lang="zh-TW" altLang="en-US" sz="1800" dirty="0"/>
              <a:t>主觀評分</a:t>
            </a:r>
            <a:endParaRPr lang="en-US" altLang="zh-TW" sz="1800" dirty="0"/>
          </a:p>
          <a:p>
            <a:pPr algn="just">
              <a:lnSpc>
                <a:spcPct val="150000"/>
              </a:lnSpc>
              <a:buFont typeface="Arial" panose="020B0604020202020204" pitchFamily="34" charset="0"/>
              <a:buChar char="•"/>
            </a:pPr>
            <a:endParaRPr lang="en-US" altLang="zh-TW" sz="1800" dirty="0"/>
          </a:p>
          <a:p>
            <a:pPr algn="just">
              <a:lnSpc>
                <a:spcPct val="150000"/>
              </a:lnSpc>
              <a:buFont typeface="Tw Cen MT" panose="020B0602020104020603" pitchFamily="34" charset="0"/>
              <a:buChar char="•"/>
            </a:pPr>
            <a:endParaRPr lang="zh-TW" altLang="en-US" sz="1800" dirty="0"/>
          </a:p>
        </p:txBody>
      </p:sp>
      <p:pic>
        <p:nvPicPr>
          <p:cNvPr id="4" name="內容版面配置區 4">
            <a:extLst>
              <a:ext uri="{FF2B5EF4-FFF2-40B4-BE49-F238E27FC236}">
                <a16:creationId xmlns:a16="http://schemas.microsoft.com/office/drawing/2014/main" id="{66CB52DA-69C5-4FF5-8E2A-89C7B87570F5}"/>
              </a:ext>
            </a:extLst>
          </p:cNvPr>
          <p:cNvPicPr>
            <a:picLocks noChangeAspect="1"/>
          </p:cNvPicPr>
          <p:nvPr/>
        </p:nvPicPr>
        <p:blipFill>
          <a:blip r:embed="rId2"/>
          <a:stretch>
            <a:fillRect/>
          </a:stretch>
        </p:blipFill>
        <p:spPr>
          <a:xfrm>
            <a:off x="6096001" y="1222313"/>
            <a:ext cx="6095999" cy="4129993"/>
          </a:xfrm>
          <a:prstGeom prst="rect">
            <a:avLst/>
          </a:prstGeom>
        </p:spPr>
      </p:pic>
      <p:sp>
        <p:nvSpPr>
          <p:cNvPr id="6" name="文字方塊 5">
            <a:extLst>
              <a:ext uri="{FF2B5EF4-FFF2-40B4-BE49-F238E27FC236}">
                <a16:creationId xmlns:a16="http://schemas.microsoft.com/office/drawing/2014/main" id="{684A0201-4A7C-413A-AFD0-366C477117FD}"/>
              </a:ext>
            </a:extLst>
          </p:cNvPr>
          <p:cNvSpPr txBox="1"/>
          <p:nvPr/>
        </p:nvSpPr>
        <p:spPr>
          <a:xfrm>
            <a:off x="5858604" y="202667"/>
            <a:ext cx="1551963" cy="817245"/>
          </a:xfrm>
          <a:prstGeom prst="roundRect">
            <a:avLst/>
          </a:prstGeom>
          <a:solidFill>
            <a:schemeClr val="accent6">
              <a:lumMod val="40000"/>
              <a:lumOff val="60000"/>
            </a:schemeClr>
          </a:solidFill>
          <a:ln w="28575">
            <a:noFill/>
          </a:ln>
        </p:spPr>
        <p:txBody>
          <a:bodyPr wrap="square" rtlCol="0">
            <a:spAutoFit/>
          </a:bodyPr>
          <a:lstStyle/>
          <a:p>
            <a:pPr algn="ctr"/>
            <a:r>
              <a:rPr lang="en-US" altLang="zh-TW" sz="1400" b="1" dirty="0">
                <a:latin typeface="+mn-ea"/>
              </a:rPr>
              <a:t>V1</a:t>
            </a:r>
            <a:r>
              <a:rPr lang="zh-TW" altLang="en-US" sz="1400" dirty="0">
                <a:latin typeface="+mn-ea"/>
              </a:rPr>
              <a:t>：摩托車在開始變道時本車在</a:t>
            </a:r>
            <a:r>
              <a:rPr lang="en-US" altLang="zh-TW" sz="1400" dirty="0">
                <a:latin typeface="+mn-ea"/>
              </a:rPr>
              <a:t>t1</a:t>
            </a:r>
            <a:r>
              <a:rPr lang="zh-TW" altLang="en-US" sz="1400" dirty="0">
                <a:latin typeface="+mn-ea"/>
              </a:rPr>
              <a:t>時的速度</a:t>
            </a:r>
          </a:p>
        </p:txBody>
      </p:sp>
      <p:sp>
        <p:nvSpPr>
          <p:cNvPr id="7" name="文字方塊 6">
            <a:extLst>
              <a:ext uri="{FF2B5EF4-FFF2-40B4-BE49-F238E27FC236}">
                <a16:creationId xmlns:a16="http://schemas.microsoft.com/office/drawing/2014/main" id="{F0E7ED61-39EE-4DCF-A0A4-0F6C862F3ACB}"/>
              </a:ext>
            </a:extLst>
          </p:cNvPr>
          <p:cNvSpPr txBox="1"/>
          <p:nvPr/>
        </p:nvSpPr>
        <p:spPr>
          <a:xfrm>
            <a:off x="10658065" y="209548"/>
            <a:ext cx="1426479" cy="817245"/>
          </a:xfrm>
          <a:prstGeom prst="roundRect">
            <a:avLst/>
          </a:prstGeom>
          <a:solidFill>
            <a:schemeClr val="accent6">
              <a:lumMod val="40000"/>
              <a:lumOff val="60000"/>
            </a:schemeClr>
          </a:solidFill>
          <a:ln w="28575">
            <a:noFill/>
          </a:ln>
        </p:spPr>
        <p:txBody>
          <a:bodyPr wrap="square" rtlCol="0">
            <a:spAutoFit/>
          </a:bodyPr>
          <a:lstStyle/>
          <a:p>
            <a:pPr algn="ctr"/>
            <a:r>
              <a:rPr lang="en-US" altLang="zh-TW" sz="1400" b="1" dirty="0">
                <a:latin typeface="+mn-ea"/>
              </a:rPr>
              <a:t>V2</a:t>
            </a:r>
            <a:r>
              <a:rPr lang="zh-TW" altLang="en-US" sz="1400" dirty="0">
                <a:latin typeface="+mn-ea"/>
              </a:rPr>
              <a:t>：摩托車在右轉時本車在</a:t>
            </a:r>
            <a:r>
              <a:rPr lang="en-US" altLang="zh-TW" sz="1400" dirty="0">
                <a:latin typeface="+mn-ea"/>
              </a:rPr>
              <a:t>t3</a:t>
            </a:r>
            <a:r>
              <a:rPr lang="zh-TW" altLang="en-US" sz="1400" dirty="0">
                <a:latin typeface="+mn-ea"/>
              </a:rPr>
              <a:t>時的速度</a:t>
            </a:r>
          </a:p>
        </p:txBody>
      </p:sp>
      <p:sp>
        <p:nvSpPr>
          <p:cNvPr id="8" name="文字方塊 7">
            <a:extLst>
              <a:ext uri="{FF2B5EF4-FFF2-40B4-BE49-F238E27FC236}">
                <a16:creationId xmlns:a16="http://schemas.microsoft.com/office/drawing/2014/main" id="{BE3DD2B8-A155-4228-AE2C-30220E542A24}"/>
              </a:ext>
            </a:extLst>
          </p:cNvPr>
          <p:cNvSpPr txBox="1"/>
          <p:nvPr/>
        </p:nvSpPr>
        <p:spPr>
          <a:xfrm>
            <a:off x="7656730" y="202668"/>
            <a:ext cx="1321618" cy="817245"/>
          </a:xfrm>
          <a:prstGeom prst="roundRect">
            <a:avLst/>
          </a:prstGeom>
          <a:solidFill>
            <a:schemeClr val="accent6">
              <a:lumMod val="40000"/>
              <a:lumOff val="60000"/>
            </a:schemeClr>
          </a:solidFill>
          <a:ln w="28575">
            <a:noFill/>
          </a:ln>
        </p:spPr>
        <p:txBody>
          <a:bodyPr wrap="square" rtlCol="0">
            <a:spAutoFit/>
          </a:bodyPr>
          <a:lstStyle/>
          <a:p>
            <a:pPr algn="ctr"/>
            <a:r>
              <a:rPr lang="en-US" altLang="zh-TW" sz="1400" b="1" dirty="0">
                <a:latin typeface="+mn-ea"/>
              </a:rPr>
              <a:t>Vmax</a:t>
            </a:r>
            <a:r>
              <a:rPr lang="zh-TW" altLang="en-US" sz="1400" dirty="0">
                <a:latin typeface="+mn-ea"/>
              </a:rPr>
              <a:t>：</a:t>
            </a:r>
            <a:r>
              <a:rPr lang="en-US" altLang="zh-TW" sz="1400" dirty="0">
                <a:latin typeface="+mn-ea"/>
              </a:rPr>
              <a:t>t1~t2</a:t>
            </a:r>
            <a:r>
              <a:rPr lang="zh-TW" altLang="en-US" sz="1400" dirty="0">
                <a:latin typeface="+mn-ea"/>
              </a:rPr>
              <a:t>期間的最大速度</a:t>
            </a:r>
          </a:p>
        </p:txBody>
      </p:sp>
      <p:sp>
        <p:nvSpPr>
          <p:cNvPr id="9" name="文字方塊 8">
            <a:extLst>
              <a:ext uri="{FF2B5EF4-FFF2-40B4-BE49-F238E27FC236}">
                <a16:creationId xmlns:a16="http://schemas.microsoft.com/office/drawing/2014/main" id="{F8B07847-A9ED-4003-ACD5-D1C024F7879D}"/>
              </a:ext>
            </a:extLst>
          </p:cNvPr>
          <p:cNvSpPr txBox="1"/>
          <p:nvPr/>
        </p:nvSpPr>
        <p:spPr>
          <a:xfrm>
            <a:off x="9224510" y="220251"/>
            <a:ext cx="1187392" cy="817245"/>
          </a:xfrm>
          <a:prstGeom prst="roundRect">
            <a:avLst/>
          </a:prstGeom>
          <a:solidFill>
            <a:schemeClr val="accent6">
              <a:lumMod val="40000"/>
              <a:lumOff val="60000"/>
            </a:schemeClr>
          </a:solidFill>
          <a:ln w="28575">
            <a:noFill/>
          </a:ln>
        </p:spPr>
        <p:txBody>
          <a:bodyPr wrap="square" rtlCol="0">
            <a:spAutoFit/>
          </a:bodyPr>
          <a:lstStyle/>
          <a:p>
            <a:pPr algn="ctr"/>
            <a:r>
              <a:rPr lang="en-US" altLang="zh-TW" sz="1400" b="1" dirty="0" err="1">
                <a:latin typeface="+mn-ea"/>
              </a:rPr>
              <a:t>Vmin</a:t>
            </a:r>
            <a:r>
              <a:rPr lang="zh-TW" altLang="en-US" sz="1400" dirty="0">
                <a:latin typeface="+mn-ea"/>
              </a:rPr>
              <a:t>：</a:t>
            </a:r>
            <a:r>
              <a:rPr lang="en-US" altLang="zh-TW" sz="1400" dirty="0">
                <a:latin typeface="+mn-ea"/>
              </a:rPr>
              <a:t>t1~t2</a:t>
            </a:r>
            <a:r>
              <a:rPr lang="zh-TW" altLang="en-US" sz="1400" dirty="0">
                <a:latin typeface="+mn-ea"/>
              </a:rPr>
              <a:t>期間的最小速度</a:t>
            </a:r>
          </a:p>
        </p:txBody>
      </p:sp>
      <p:sp>
        <p:nvSpPr>
          <p:cNvPr id="10" name="文字方塊 9">
            <a:extLst>
              <a:ext uri="{FF2B5EF4-FFF2-40B4-BE49-F238E27FC236}">
                <a16:creationId xmlns:a16="http://schemas.microsoft.com/office/drawing/2014/main" id="{44DE8031-D611-4D79-BFD2-4B039D57528B}"/>
              </a:ext>
            </a:extLst>
          </p:cNvPr>
          <p:cNvSpPr txBox="1"/>
          <p:nvPr/>
        </p:nvSpPr>
        <p:spPr>
          <a:xfrm>
            <a:off x="7776465" y="5334723"/>
            <a:ext cx="2134123" cy="817245"/>
          </a:xfrm>
          <a:prstGeom prst="roundRect">
            <a:avLst/>
          </a:prstGeom>
          <a:solidFill>
            <a:schemeClr val="accent1">
              <a:lumMod val="40000"/>
              <a:lumOff val="60000"/>
            </a:schemeClr>
          </a:solidFill>
          <a:ln w="28575">
            <a:noFill/>
          </a:ln>
        </p:spPr>
        <p:txBody>
          <a:bodyPr wrap="square" rtlCol="0">
            <a:spAutoFit/>
          </a:bodyPr>
          <a:lstStyle/>
          <a:p>
            <a:pPr algn="ctr"/>
            <a:r>
              <a:rPr lang="zh-TW" altLang="en-US" sz="1400" b="1" dirty="0">
                <a:latin typeface="+mn-ea"/>
              </a:rPr>
              <a:t>反應時間</a:t>
            </a:r>
            <a:r>
              <a:rPr lang="zh-TW" altLang="en-US" sz="1400" dirty="0">
                <a:latin typeface="+mn-ea"/>
              </a:rPr>
              <a:t>：當剎車踏板被踩到</a:t>
            </a:r>
            <a:r>
              <a:rPr lang="en-US" altLang="zh-TW" sz="1400" dirty="0">
                <a:latin typeface="+mn-ea"/>
              </a:rPr>
              <a:t>10%</a:t>
            </a:r>
            <a:r>
              <a:rPr lang="zh-TW" altLang="en-US" sz="1400" dirty="0">
                <a:latin typeface="+mn-ea"/>
              </a:rPr>
              <a:t>的位置時，作為反應時間的終點</a:t>
            </a:r>
          </a:p>
        </p:txBody>
      </p:sp>
      <p:sp>
        <p:nvSpPr>
          <p:cNvPr id="11" name="文字方塊 10">
            <a:extLst>
              <a:ext uri="{FF2B5EF4-FFF2-40B4-BE49-F238E27FC236}">
                <a16:creationId xmlns:a16="http://schemas.microsoft.com/office/drawing/2014/main" id="{CA0E5B37-ACDB-419E-9A95-B427FD1D538B}"/>
              </a:ext>
            </a:extLst>
          </p:cNvPr>
          <p:cNvSpPr txBox="1"/>
          <p:nvPr/>
        </p:nvSpPr>
        <p:spPr>
          <a:xfrm>
            <a:off x="10238487" y="5334723"/>
            <a:ext cx="1846057" cy="817245"/>
          </a:xfrm>
          <a:prstGeom prst="roundRect">
            <a:avLst/>
          </a:prstGeom>
          <a:solidFill>
            <a:schemeClr val="accent3">
              <a:lumMod val="60000"/>
              <a:lumOff val="40000"/>
            </a:schemeClr>
          </a:solidFill>
          <a:ln w="28575">
            <a:noFill/>
          </a:ln>
        </p:spPr>
        <p:txBody>
          <a:bodyPr wrap="square" rtlCol="0">
            <a:spAutoFit/>
          </a:bodyPr>
          <a:lstStyle/>
          <a:p>
            <a:pPr algn="ctr"/>
            <a:r>
              <a:rPr lang="zh-TW" altLang="en-US" sz="1400" b="1" dirty="0">
                <a:latin typeface="+mn-ea"/>
              </a:rPr>
              <a:t>最小縱向距離</a:t>
            </a:r>
            <a:r>
              <a:rPr lang="zh-TW" altLang="en-US" sz="1400" dirty="0">
                <a:latin typeface="+mn-ea"/>
              </a:rPr>
              <a:t>：本車與摩托車交互時的最小縱向距離</a:t>
            </a:r>
          </a:p>
        </p:txBody>
      </p:sp>
      <p:sp>
        <p:nvSpPr>
          <p:cNvPr id="5" name="投影片編號版面配置區 4">
            <a:extLst>
              <a:ext uri="{FF2B5EF4-FFF2-40B4-BE49-F238E27FC236}">
                <a16:creationId xmlns:a16="http://schemas.microsoft.com/office/drawing/2014/main" id="{0475727B-C2CB-400D-BA18-2671154380AD}"/>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345812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normAutofit/>
          </a:bodyPr>
          <a:lstStyle/>
          <a:p>
            <a:r>
              <a:rPr lang="en-US" altLang="zh-TW" sz="3000" cap="none" dirty="0"/>
              <a:t>Variables related with velocity and distance</a:t>
            </a:r>
            <a:endParaRPr lang="zh-TW" altLang="en-US" sz="3000" cap="none" dirty="0"/>
          </a:p>
        </p:txBody>
      </p:sp>
      <p:sp>
        <p:nvSpPr>
          <p:cNvPr id="6" name="內容版面配置區 5">
            <a:extLst>
              <a:ext uri="{FF2B5EF4-FFF2-40B4-BE49-F238E27FC236}">
                <a16:creationId xmlns:a16="http://schemas.microsoft.com/office/drawing/2014/main" id="{1739041B-41C4-40C3-A75B-E70DC20E1503}"/>
              </a:ext>
            </a:extLst>
          </p:cNvPr>
          <p:cNvSpPr>
            <a:spLocks noGrp="1"/>
          </p:cNvSpPr>
          <p:nvPr>
            <p:ph idx="1"/>
          </p:nvPr>
        </p:nvSpPr>
        <p:spPr>
          <a:xfrm>
            <a:off x="1024128" y="1718071"/>
            <a:ext cx="10143744" cy="4580313"/>
          </a:xfrm>
        </p:spPr>
        <p:txBody>
          <a:bodyPr>
            <a:normAutofit/>
          </a:bodyPr>
          <a:lstStyle/>
          <a:p>
            <a:pPr>
              <a:lnSpc>
                <a:spcPct val="150000"/>
              </a:lnSpc>
              <a:buFont typeface="Tw Cen MT" panose="020B0602020104020603" pitchFamily="34" charset="0"/>
              <a:buChar char="•"/>
            </a:pPr>
            <a:r>
              <a:rPr lang="zh-TW" altLang="en-US" sz="1800" dirty="0"/>
              <a:t>平均速度</a:t>
            </a:r>
            <a:r>
              <a:rPr lang="en-US" altLang="zh-TW" sz="1800" dirty="0"/>
              <a:t>(F(1</a:t>
            </a:r>
            <a:r>
              <a:rPr lang="zh-TW" altLang="en-US" sz="1800" dirty="0"/>
              <a:t>，</a:t>
            </a:r>
            <a:r>
              <a:rPr lang="en-US" altLang="zh-TW" sz="1800" dirty="0"/>
              <a:t>39)=9.406  p=0.004)</a:t>
            </a:r>
            <a:r>
              <a:rPr lang="zh-TW" altLang="en-US" sz="1800" dirty="0"/>
              <a:t>可以觀察到中國與德國受測者之間有顯著差異。</a:t>
            </a:r>
            <a:endParaRPr lang="en-US" altLang="zh-TW" sz="1800" dirty="0"/>
          </a:p>
          <a:p>
            <a:pPr>
              <a:lnSpc>
                <a:spcPct val="150000"/>
              </a:lnSpc>
              <a:buFont typeface="Tw Cen MT" panose="020B0602020104020603" pitchFamily="34" charset="0"/>
              <a:buChar char="•"/>
            </a:pPr>
            <a:r>
              <a:rPr lang="zh-TW" altLang="en-US" sz="1800" dirty="0"/>
              <a:t>中國的受測者</a:t>
            </a:r>
            <a:r>
              <a:rPr lang="en-US" altLang="zh-TW" sz="1800" dirty="0"/>
              <a:t>(M=15.471m/s  SD=3.773m/s)</a:t>
            </a:r>
            <a:r>
              <a:rPr lang="zh-TW" altLang="en-US" sz="1800" dirty="0"/>
              <a:t>明顯快於德國的受測者</a:t>
            </a:r>
            <a:r>
              <a:rPr lang="en-US" altLang="zh-TW" sz="1800" dirty="0"/>
              <a:t>(M=12.227m/s  SD=2.970m/s)</a:t>
            </a:r>
          </a:p>
          <a:p>
            <a:pPr>
              <a:lnSpc>
                <a:spcPct val="150000"/>
              </a:lnSpc>
              <a:buFont typeface="Tw Cen MT" panose="020B0602020104020603" pitchFamily="34" charset="0"/>
              <a:buChar char="•"/>
            </a:pPr>
            <a:r>
              <a:rPr lang="zh-TW" altLang="en-US" sz="1800" dirty="0"/>
              <a:t>對於最小縱向距離</a:t>
            </a:r>
            <a:r>
              <a:rPr lang="en-US" altLang="zh-TW" sz="1800" dirty="0"/>
              <a:t>MLD(minimum longitudinal distance)</a:t>
            </a:r>
            <a:r>
              <a:rPr lang="zh-TW" altLang="en-US" sz="1800" dirty="0"/>
              <a:t>，中國受測者</a:t>
            </a:r>
            <a:r>
              <a:rPr lang="en-US" altLang="zh-TW" sz="1800" dirty="0"/>
              <a:t>(M=5.723m  SD=1.072)</a:t>
            </a:r>
            <a:r>
              <a:rPr lang="zh-TW" altLang="en-US" sz="1800" dirty="0"/>
              <a:t>相較於德國受測者</a:t>
            </a:r>
            <a:r>
              <a:rPr lang="en-US" altLang="zh-TW" sz="1800" dirty="0"/>
              <a:t>(M=6.119m SD=0.392) </a:t>
            </a:r>
            <a:r>
              <a:rPr lang="zh-TW" altLang="en-US" sz="1800" dirty="0"/>
              <a:t>，其最小縱向距離分佈較為分散，有顯著差異</a:t>
            </a:r>
            <a:r>
              <a:rPr lang="en-US" altLang="zh-TW" sz="1800" dirty="0"/>
              <a:t>(F=5.920  p=0.02)</a:t>
            </a:r>
            <a:endParaRPr lang="zh-TW" altLang="en-US" sz="1800" dirty="0"/>
          </a:p>
        </p:txBody>
      </p:sp>
      <p:graphicFrame>
        <p:nvGraphicFramePr>
          <p:cNvPr id="7" name="表格 6">
            <a:extLst>
              <a:ext uri="{FF2B5EF4-FFF2-40B4-BE49-F238E27FC236}">
                <a16:creationId xmlns:a16="http://schemas.microsoft.com/office/drawing/2014/main" id="{854DA89B-E3B4-4123-86D4-03AB3DB4C305}"/>
              </a:ext>
            </a:extLst>
          </p:cNvPr>
          <p:cNvGraphicFramePr>
            <a:graphicFrameLocks noGrp="1"/>
          </p:cNvGraphicFramePr>
          <p:nvPr>
            <p:extLst>
              <p:ext uri="{D42A27DB-BD31-4B8C-83A1-F6EECF244321}">
                <p14:modId xmlns:p14="http://schemas.microsoft.com/office/powerpoint/2010/main" val="3862089793"/>
              </p:ext>
            </p:extLst>
          </p:nvPr>
        </p:nvGraphicFramePr>
        <p:xfrm>
          <a:off x="2493340" y="4469584"/>
          <a:ext cx="5240949" cy="1828800"/>
        </p:xfrm>
        <a:graphic>
          <a:graphicData uri="http://schemas.openxmlformats.org/drawingml/2006/table">
            <a:tbl>
              <a:tblPr firstRow="1" bandRow="1">
                <a:tableStyleId>{2D5ABB26-0587-4C30-8999-92F81FD0307C}</a:tableStyleId>
              </a:tblPr>
              <a:tblGrid>
                <a:gridCol w="688531">
                  <a:extLst>
                    <a:ext uri="{9D8B030D-6E8A-4147-A177-3AD203B41FA5}">
                      <a16:colId xmlns:a16="http://schemas.microsoft.com/office/drawing/2014/main" val="134775408"/>
                    </a:ext>
                  </a:extLst>
                </a:gridCol>
                <a:gridCol w="784543">
                  <a:extLst>
                    <a:ext uri="{9D8B030D-6E8A-4147-A177-3AD203B41FA5}">
                      <a16:colId xmlns:a16="http://schemas.microsoft.com/office/drawing/2014/main" val="4175498948"/>
                    </a:ext>
                  </a:extLst>
                </a:gridCol>
                <a:gridCol w="760730">
                  <a:extLst>
                    <a:ext uri="{9D8B030D-6E8A-4147-A177-3AD203B41FA5}">
                      <a16:colId xmlns:a16="http://schemas.microsoft.com/office/drawing/2014/main" val="181840550"/>
                    </a:ext>
                  </a:extLst>
                </a:gridCol>
                <a:gridCol w="784543">
                  <a:extLst>
                    <a:ext uri="{9D8B030D-6E8A-4147-A177-3AD203B41FA5}">
                      <a16:colId xmlns:a16="http://schemas.microsoft.com/office/drawing/2014/main" val="4053825630"/>
                    </a:ext>
                  </a:extLst>
                </a:gridCol>
                <a:gridCol w="760730">
                  <a:extLst>
                    <a:ext uri="{9D8B030D-6E8A-4147-A177-3AD203B41FA5}">
                      <a16:colId xmlns:a16="http://schemas.microsoft.com/office/drawing/2014/main" val="3962267540"/>
                    </a:ext>
                  </a:extLst>
                </a:gridCol>
                <a:gridCol w="681355">
                  <a:extLst>
                    <a:ext uri="{9D8B030D-6E8A-4147-A177-3AD203B41FA5}">
                      <a16:colId xmlns:a16="http://schemas.microsoft.com/office/drawing/2014/main" val="1980739108"/>
                    </a:ext>
                  </a:extLst>
                </a:gridCol>
                <a:gridCol w="780517">
                  <a:extLst>
                    <a:ext uri="{9D8B030D-6E8A-4147-A177-3AD203B41FA5}">
                      <a16:colId xmlns:a16="http://schemas.microsoft.com/office/drawing/2014/main" val="3651010323"/>
                    </a:ext>
                  </a:extLst>
                </a:gridCol>
              </a:tblGrid>
              <a:tr h="181085">
                <a:tc>
                  <a:txBody>
                    <a:bodyPr/>
                    <a:lstStyle/>
                    <a:p>
                      <a:pPr algn="ctr"/>
                      <a:r>
                        <a:rPr lang="zh-TW" altLang="en-US" sz="1400" b="1" dirty="0">
                          <a:latin typeface="+mn-ea"/>
                          <a:ea typeface="+mn-ea"/>
                        </a:rPr>
                        <a:t>單位</a:t>
                      </a:r>
                    </a:p>
                  </a:txBody>
                  <a:tcPr anchor="ctr">
                    <a:lnL w="28575" cap="flat" cmpd="sng" algn="ctr">
                      <a:solidFill>
                        <a:schemeClr val="accent1">
                          <a:lumMod val="40000"/>
                          <a:lumOff val="6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28575" cap="flat" cmpd="sng" algn="ctr">
                      <a:solidFill>
                        <a:schemeClr val="accent1">
                          <a:lumMod val="40000"/>
                          <a:lumOff val="60000"/>
                        </a:schemeClr>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accent1">
                        <a:lumMod val="40000"/>
                        <a:lumOff val="60000"/>
                      </a:schemeClr>
                    </a:solidFill>
                  </a:tcPr>
                </a:tc>
                <a:tc gridSpan="2">
                  <a:txBody>
                    <a:bodyPr/>
                    <a:lstStyle/>
                    <a:p>
                      <a:pPr algn="ctr"/>
                      <a:r>
                        <a:rPr lang="zh-TW" altLang="en-US" sz="1400" b="1" dirty="0">
                          <a:latin typeface="+mn-ea"/>
                          <a:ea typeface="+mn-ea"/>
                        </a:rPr>
                        <a:t>中國</a:t>
                      </a: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28575" cap="flat" cmpd="sng" algn="ctr">
                      <a:solidFill>
                        <a:schemeClr val="accent1">
                          <a:lumMod val="40000"/>
                          <a:lumOff val="60000"/>
                        </a:schemeClr>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accent1">
                        <a:lumMod val="40000"/>
                        <a:lumOff val="60000"/>
                      </a:schemeClr>
                    </a:solidFill>
                  </a:tcPr>
                </a:tc>
                <a:tc hMerge="1">
                  <a:txBody>
                    <a:bodyPr/>
                    <a:lstStyle/>
                    <a:p>
                      <a:pPr algn="ctr"/>
                      <a:endParaRPr lang="zh-TW" altLang="en-US" dirty="0"/>
                    </a:p>
                  </a:txBody>
                  <a:tcPr anchor="ctr"/>
                </a:tc>
                <a:tc gridSpan="2">
                  <a:txBody>
                    <a:bodyPr/>
                    <a:lstStyle/>
                    <a:p>
                      <a:pPr algn="ctr"/>
                      <a:r>
                        <a:rPr lang="zh-TW" altLang="en-US" sz="1400" b="1" dirty="0">
                          <a:latin typeface="+mn-ea"/>
                          <a:ea typeface="+mn-ea"/>
                        </a:rPr>
                        <a:t>德國</a:t>
                      </a: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28575" cap="flat" cmpd="sng" algn="ctr">
                      <a:solidFill>
                        <a:schemeClr val="accent1">
                          <a:lumMod val="40000"/>
                          <a:lumOff val="60000"/>
                        </a:schemeClr>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accent1">
                        <a:lumMod val="40000"/>
                        <a:lumOff val="60000"/>
                      </a:schemeClr>
                    </a:solidFill>
                  </a:tcPr>
                </a:tc>
                <a:tc hMerge="1">
                  <a:txBody>
                    <a:bodyPr/>
                    <a:lstStyle/>
                    <a:p>
                      <a:pPr algn="ctr"/>
                      <a:endParaRPr lang="zh-TW" altLang="en-US" dirty="0"/>
                    </a:p>
                  </a:txBody>
                  <a:tcPr anchor="ctr"/>
                </a:tc>
                <a:tc gridSpan="2">
                  <a:txBody>
                    <a:bodyPr/>
                    <a:lstStyle/>
                    <a:p>
                      <a:pPr algn="ctr"/>
                      <a:r>
                        <a:rPr lang="en-US" altLang="zh-TW" sz="1400" b="1" dirty="0">
                          <a:latin typeface="+mn-ea"/>
                          <a:ea typeface="+mn-ea"/>
                        </a:rPr>
                        <a:t>ANOVA</a:t>
                      </a:r>
                      <a:endParaRPr lang="zh-TW" altLang="en-US" sz="1400" b="1" dirty="0">
                        <a:latin typeface="+mn-ea"/>
                        <a:ea typeface="+mn-ea"/>
                      </a:endParaRPr>
                    </a:p>
                  </a:txBody>
                  <a:tcPr anchor="ctr">
                    <a:lnL w="12700" cap="flat" cmpd="sng" algn="ctr">
                      <a:solidFill>
                        <a:schemeClr val="bg1"/>
                      </a:solidFill>
                      <a:prstDash val="sysDash"/>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28575" cap="flat" cmpd="sng" algn="ctr">
                      <a:solidFill>
                        <a:schemeClr val="accent1">
                          <a:lumMod val="40000"/>
                          <a:lumOff val="60000"/>
                        </a:schemeClr>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accent1">
                        <a:lumMod val="40000"/>
                        <a:lumOff val="60000"/>
                      </a:schemeClr>
                    </a:solidFill>
                  </a:tcPr>
                </a:tc>
                <a:tc hMerge="1">
                  <a:txBody>
                    <a:bodyPr/>
                    <a:lstStyle/>
                    <a:p>
                      <a:pPr algn="ctr"/>
                      <a:endParaRPr lang="zh-TW" altLang="en-US" dirty="0">
                        <a:latin typeface="+mn-ea"/>
                        <a:ea typeface="+mn-ea"/>
                      </a:endParaRPr>
                    </a:p>
                  </a:txBody>
                  <a:tcPr anchor="ctr">
                    <a:lnL w="12700" cap="flat" cmpd="sng" algn="ctr">
                      <a:solidFill>
                        <a:schemeClr val="bg1"/>
                      </a:solidFill>
                      <a:prstDash val="sysDash"/>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28575" cap="flat" cmpd="sng" algn="ctr">
                      <a:solidFill>
                        <a:schemeClr val="accent1">
                          <a:lumMod val="40000"/>
                          <a:lumOff val="60000"/>
                        </a:schemeClr>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19905058"/>
                  </a:ext>
                </a:extLst>
              </a:tr>
              <a:tr h="181085">
                <a:tc>
                  <a:txBody>
                    <a:bodyPr/>
                    <a:lstStyle/>
                    <a:p>
                      <a:pPr algn="ctr"/>
                      <a:r>
                        <a:rPr lang="en-US" altLang="zh-TW" sz="1400" b="1" dirty="0">
                          <a:latin typeface="+mn-ea"/>
                          <a:ea typeface="+mn-ea"/>
                        </a:rPr>
                        <a:t>m/s</a:t>
                      </a:r>
                      <a:endParaRPr lang="zh-TW" altLang="en-US" sz="1400" b="1" dirty="0">
                        <a:latin typeface="+mn-ea"/>
                        <a:ea typeface="+mn-ea"/>
                      </a:endParaRPr>
                    </a:p>
                  </a:txBody>
                  <a:tcPr anchor="ctr">
                    <a:lnL w="28575" cap="flat" cmpd="sng" algn="ctr">
                      <a:solidFill>
                        <a:schemeClr val="accent1">
                          <a:lumMod val="40000"/>
                          <a:lumOff val="6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zh-TW" altLang="en-US" sz="1400" b="1" dirty="0">
                          <a:latin typeface="+mn-ea"/>
                          <a:ea typeface="+mn-ea"/>
                        </a:rPr>
                        <a:t>平均</a:t>
                      </a: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zh-TW" altLang="en-US" sz="1400" b="1" dirty="0">
                          <a:latin typeface="+mn-ea"/>
                          <a:ea typeface="+mn-ea"/>
                        </a:rPr>
                        <a:t>標準差</a:t>
                      </a: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zh-TW" altLang="en-US" sz="1400" b="1" dirty="0">
                          <a:latin typeface="+mn-ea"/>
                          <a:ea typeface="+mn-ea"/>
                        </a:rPr>
                        <a:t>平均</a:t>
                      </a: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zh-TW" altLang="en-US" sz="1400" b="1" dirty="0">
                          <a:latin typeface="+mn-ea"/>
                          <a:ea typeface="+mn-ea"/>
                        </a:rPr>
                        <a:t>標準差</a:t>
                      </a: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en-US" altLang="zh-TW" sz="1400" b="1" dirty="0">
                          <a:latin typeface="+mn-ea"/>
                          <a:ea typeface="+mn-ea"/>
                        </a:rPr>
                        <a:t>F</a:t>
                      </a:r>
                      <a:endParaRPr lang="zh-TW" altLang="en-US" sz="1400" b="1" dirty="0">
                        <a:latin typeface="+mn-ea"/>
                        <a:ea typeface="+mn-ea"/>
                      </a:endParaRP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en-US" altLang="zh-TW" sz="1400" b="1" dirty="0">
                          <a:latin typeface="+mn-ea"/>
                          <a:ea typeface="+mn-ea"/>
                        </a:rPr>
                        <a:t>P</a:t>
                      </a:r>
                      <a:endParaRPr lang="zh-TW" altLang="en-US" sz="1400" b="1" dirty="0">
                        <a:latin typeface="+mn-ea"/>
                        <a:ea typeface="+mn-ea"/>
                      </a:endParaRPr>
                    </a:p>
                  </a:txBody>
                  <a:tcPr anchor="ctr">
                    <a:lnL w="12700" cap="flat" cmpd="sng" algn="ctr">
                      <a:solidFill>
                        <a:schemeClr val="bg1"/>
                      </a:solidFill>
                      <a:prstDash val="sysDash"/>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63250152"/>
                  </a:ext>
                </a:extLst>
              </a:tr>
              <a:tr h="181085">
                <a:tc>
                  <a:txBody>
                    <a:bodyPr/>
                    <a:lstStyle/>
                    <a:p>
                      <a:pPr algn="ctr"/>
                      <a:r>
                        <a:rPr lang="en-US" altLang="zh-TW" sz="1400" dirty="0">
                          <a:latin typeface="+mn-ea"/>
                          <a:ea typeface="+mn-ea"/>
                        </a:rPr>
                        <a:t>V1</a:t>
                      </a:r>
                      <a:endParaRPr lang="zh-TW" altLang="en-US" sz="1400" dirty="0">
                        <a:latin typeface="+mn-ea"/>
                        <a:ea typeface="+mn-ea"/>
                      </a:endParaRPr>
                    </a:p>
                  </a:txBody>
                  <a:tcPr anchor="ctr">
                    <a:lnL w="28575"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17.089</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4.052</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14.461</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2.840</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5.854</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0.020</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extLst>
                  <a:ext uri="{0D108BD9-81ED-4DB2-BD59-A6C34878D82A}">
                    <a16:rowId xmlns:a16="http://schemas.microsoft.com/office/drawing/2014/main" val="424999754"/>
                  </a:ext>
                </a:extLst>
              </a:tr>
              <a:tr h="181085">
                <a:tc>
                  <a:txBody>
                    <a:bodyPr/>
                    <a:lstStyle/>
                    <a:p>
                      <a:pPr algn="ctr"/>
                      <a:r>
                        <a:rPr lang="en-US" altLang="zh-TW" sz="1400" dirty="0" err="1">
                          <a:latin typeface="+mn-ea"/>
                          <a:ea typeface="+mn-ea"/>
                        </a:rPr>
                        <a:t>Vp</a:t>
                      </a:r>
                      <a:endParaRPr lang="zh-TW" altLang="en-US" sz="1400" dirty="0">
                        <a:latin typeface="+mn-ea"/>
                        <a:ea typeface="+mn-ea"/>
                      </a:endParaRPr>
                    </a:p>
                  </a:txBody>
                  <a:tcPr anchor="ctr">
                    <a:lnL w="28575"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15.471</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3.773</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12.227</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2.973</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9.406</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0.004</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extLst>
                  <a:ext uri="{0D108BD9-81ED-4DB2-BD59-A6C34878D82A}">
                    <a16:rowId xmlns:a16="http://schemas.microsoft.com/office/drawing/2014/main" val="3116252397"/>
                  </a:ext>
                </a:extLst>
              </a:tr>
              <a:tr h="181085">
                <a:tc>
                  <a:txBody>
                    <a:bodyPr/>
                    <a:lstStyle/>
                    <a:p>
                      <a:pPr algn="ctr"/>
                      <a:r>
                        <a:rPr lang="en-US" altLang="zh-TW" sz="1400" dirty="0">
                          <a:latin typeface="+mn-ea"/>
                          <a:ea typeface="+mn-ea"/>
                        </a:rPr>
                        <a:t>Vmax</a:t>
                      </a:r>
                      <a:endParaRPr lang="zh-TW" altLang="en-US" sz="1400" dirty="0">
                        <a:latin typeface="+mn-ea"/>
                        <a:ea typeface="+mn-ea"/>
                      </a:endParaRPr>
                    </a:p>
                  </a:txBody>
                  <a:tcPr anchor="ctr">
                    <a:lnL w="28575"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17.252</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4.193</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14.611</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2.582</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5.960</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latin typeface="+mn-ea"/>
                          <a:ea typeface="+mn-ea"/>
                        </a:rPr>
                        <a:t>0.019</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extLst>
                  <a:ext uri="{0D108BD9-81ED-4DB2-BD59-A6C34878D82A}">
                    <a16:rowId xmlns:a16="http://schemas.microsoft.com/office/drawing/2014/main" val="2370286759"/>
                  </a:ext>
                </a:extLst>
              </a:tr>
              <a:tr h="181085">
                <a:tc>
                  <a:txBody>
                    <a:bodyPr/>
                    <a:lstStyle/>
                    <a:p>
                      <a:pPr algn="ctr"/>
                      <a:r>
                        <a:rPr lang="en-US" altLang="zh-TW" sz="1400" dirty="0" err="1">
                          <a:latin typeface="+mn-ea"/>
                          <a:ea typeface="+mn-ea"/>
                        </a:rPr>
                        <a:t>Vmin</a:t>
                      </a:r>
                      <a:endParaRPr lang="zh-TW" altLang="en-US" sz="1400" dirty="0">
                        <a:latin typeface="+mn-ea"/>
                        <a:ea typeface="+mn-ea"/>
                      </a:endParaRPr>
                    </a:p>
                  </a:txBody>
                  <a:tcPr anchor="ctr">
                    <a:lnL w="28575"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28575"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latin typeface="+mn-ea"/>
                          <a:ea typeface="+mn-ea"/>
                        </a:rPr>
                        <a:t>14.040</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28575"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latin typeface="+mn-ea"/>
                          <a:ea typeface="+mn-ea"/>
                        </a:rPr>
                        <a:t>3.800</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28575"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latin typeface="+mn-ea"/>
                          <a:ea typeface="+mn-ea"/>
                        </a:rPr>
                        <a:t>10.738</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28575"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latin typeface="+mn-ea"/>
                          <a:ea typeface="+mn-ea"/>
                        </a:rPr>
                        <a:t>3.445</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28575"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latin typeface="+mn-ea"/>
                          <a:ea typeface="+mn-ea"/>
                        </a:rPr>
                        <a:t>8.510</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28575"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latin typeface="+mn-ea"/>
                          <a:ea typeface="+mn-ea"/>
                        </a:rPr>
                        <a:t>0.006</a:t>
                      </a:r>
                      <a:endParaRPr lang="zh-TW" altLang="en-US" sz="140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28575"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835526046"/>
                  </a:ext>
                </a:extLst>
              </a:tr>
            </a:tbl>
          </a:graphicData>
        </a:graphic>
      </p:graphicFrame>
      <p:pic>
        <p:nvPicPr>
          <p:cNvPr id="10" name="圖片 9">
            <a:extLst>
              <a:ext uri="{FF2B5EF4-FFF2-40B4-BE49-F238E27FC236}">
                <a16:creationId xmlns:a16="http://schemas.microsoft.com/office/drawing/2014/main" id="{BB64C5A2-95D1-432A-9FE9-EED0331A2D10}"/>
              </a:ext>
            </a:extLst>
          </p:cNvPr>
          <p:cNvPicPr>
            <a:picLocks noChangeAspect="1"/>
          </p:cNvPicPr>
          <p:nvPr/>
        </p:nvPicPr>
        <p:blipFill>
          <a:blip r:embed="rId2"/>
          <a:stretch>
            <a:fillRect/>
          </a:stretch>
        </p:blipFill>
        <p:spPr>
          <a:xfrm>
            <a:off x="8505222" y="4175014"/>
            <a:ext cx="3433583" cy="2682986"/>
          </a:xfrm>
          <a:prstGeom prst="rect">
            <a:avLst/>
          </a:prstGeom>
        </p:spPr>
      </p:pic>
      <p:sp>
        <p:nvSpPr>
          <p:cNvPr id="3" name="投影片編號版面配置區 2">
            <a:extLst>
              <a:ext uri="{FF2B5EF4-FFF2-40B4-BE49-F238E27FC236}">
                <a16:creationId xmlns:a16="http://schemas.microsoft.com/office/drawing/2014/main" id="{6A838DA0-3C19-45CF-9196-CD3286D5F01C}"/>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225789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lstStyle/>
          <a:p>
            <a:r>
              <a:rPr lang="en-US" altLang="zh-TW" cap="none" dirty="0"/>
              <a:t>Reaction time</a:t>
            </a:r>
            <a:endParaRPr lang="zh-TW" altLang="en-US" cap="none" dirty="0"/>
          </a:p>
        </p:txBody>
      </p:sp>
      <p:sp>
        <p:nvSpPr>
          <p:cNvPr id="3" name="內容版面配置區 2">
            <a:extLst>
              <a:ext uri="{FF2B5EF4-FFF2-40B4-BE49-F238E27FC236}">
                <a16:creationId xmlns:a16="http://schemas.microsoft.com/office/drawing/2014/main" id="{DB75129B-4FEC-4F78-A7A4-BA67BDA5A3E5}"/>
              </a:ext>
            </a:extLst>
          </p:cNvPr>
          <p:cNvSpPr>
            <a:spLocks noGrp="1"/>
          </p:cNvSpPr>
          <p:nvPr>
            <p:ph idx="1"/>
          </p:nvPr>
        </p:nvSpPr>
        <p:spPr/>
        <p:txBody>
          <a:bodyPr>
            <a:normAutofit/>
          </a:bodyPr>
          <a:lstStyle/>
          <a:p>
            <a:pPr>
              <a:lnSpc>
                <a:spcPct val="150000"/>
              </a:lnSpc>
              <a:buFont typeface="Tw Cen MT" panose="020B0602020104020603" pitchFamily="34" charset="0"/>
              <a:buChar char="•"/>
            </a:pPr>
            <a:r>
              <a:rPr lang="en-US" altLang="zh-TW" sz="1800" dirty="0"/>
              <a:t>S1</a:t>
            </a:r>
            <a:r>
              <a:rPr lang="zh-TW" altLang="en-US" sz="1800" dirty="0"/>
              <a:t>：兩組</a:t>
            </a:r>
            <a:r>
              <a:rPr lang="en-US" altLang="zh-TW" sz="1800" dirty="0"/>
              <a:t>TTC</a:t>
            </a:r>
            <a:r>
              <a:rPr lang="zh-TW" altLang="en-US" sz="1800" dirty="0"/>
              <a:t>為</a:t>
            </a:r>
            <a:r>
              <a:rPr lang="en-US" altLang="zh-TW" sz="1800" dirty="0"/>
              <a:t>0.3~0.6</a:t>
            </a:r>
            <a:r>
              <a:rPr lang="zh-TW" altLang="en-US" sz="1800" dirty="0"/>
              <a:t>秒，兩組間有顯著差異；但中國受試者的反應時間較長。</a:t>
            </a:r>
            <a:endParaRPr lang="en-US" altLang="zh-TW" sz="1800" dirty="0"/>
          </a:p>
          <a:p>
            <a:pPr>
              <a:lnSpc>
                <a:spcPct val="150000"/>
              </a:lnSpc>
              <a:buFont typeface="Tw Cen MT" panose="020B0602020104020603" pitchFamily="34" charset="0"/>
              <a:buChar char="•"/>
            </a:pPr>
            <a:r>
              <a:rPr lang="en-US" altLang="zh-TW" sz="1800" dirty="0"/>
              <a:t>S2</a:t>
            </a:r>
            <a:r>
              <a:rPr lang="zh-TW" altLang="en-US" sz="1800" dirty="0"/>
              <a:t>：兩組不論在</a:t>
            </a:r>
            <a:r>
              <a:rPr lang="en-US" altLang="zh-TW" sz="1800" dirty="0"/>
              <a:t>TTC&lt;2</a:t>
            </a:r>
            <a:r>
              <a:rPr lang="zh-TW" altLang="en-US" sz="1800" dirty="0"/>
              <a:t>或</a:t>
            </a:r>
            <a:r>
              <a:rPr lang="en-US" altLang="zh-TW" sz="1800" dirty="0"/>
              <a:t>TTC</a:t>
            </a:r>
            <a:r>
              <a:rPr lang="zh-TW" altLang="en-US" sz="1800" dirty="0"/>
              <a:t> ≧ </a:t>
            </a:r>
            <a:r>
              <a:rPr lang="en-US" altLang="zh-TW" sz="1800" dirty="0"/>
              <a:t>2</a:t>
            </a:r>
            <a:r>
              <a:rPr lang="zh-TW" altLang="en-US" sz="1800" dirty="0"/>
              <a:t>都沒有顯著差異，反應時間也無顯著差異。</a:t>
            </a:r>
            <a:endParaRPr lang="en-US" altLang="zh-TW" sz="1800" dirty="0"/>
          </a:p>
          <a:p>
            <a:pPr>
              <a:lnSpc>
                <a:spcPct val="150000"/>
              </a:lnSpc>
              <a:buFont typeface="Tw Cen MT" panose="020B0602020104020603" pitchFamily="34" charset="0"/>
              <a:buChar char="•"/>
            </a:pPr>
            <a:r>
              <a:rPr lang="en-US" altLang="zh-TW" sz="1800" dirty="0"/>
              <a:t>S3</a:t>
            </a:r>
            <a:r>
              <a:rPr lang="zh-TW" altLang="en-US" sz="1800" dirty="0"/>
              <a:t>：兩組對於</a:t>
            </a:r>
            <a:r>
              <a:rPr lang="en-US" altLang="zh-TW" sz="1800" dirty="0"/>
              <a:t>TTC</a:t>
            </a:r>
            <a:r>
              <a:rPr lang="zh-TW" altLang="en-US" sz="1800" dirty="0"/>
              <a:t>沒有顯著差異；但中國受測者的反應時間較長，有顯著差異。</a:t>
            </a:r>
          </a:p>
        </p:txBody>
      </p:sp>
      <p:sp>
        <p:nvSpPr>
          <p:cNvPr id="4" name="文字方塊 3">
            <a:extLst>
              <a:ext uri="{FF2B5EF4-FFF2-40B4-BE49-F238E27FC236}">
                <a16:creationId xmlns:a16="http://schemas.microsoft.com/office/drawing/2014/main" id="{F9D5DB50-AA03-4362-834C-A5F83FF53E2F}"/>
              </a:ext>
            </a:extLst>
          </p:cNvPr>
          <p:cNvSpPr txBox="1"/>
          <p:nvPr/>
        </p:nvSpPr>
        <p:spPr>
          <a:xfrm>
            <a:off x="7675926" y="831273"/>
            <a:ext cx="4219663" cy="646986"/>
          </a:xfrm>
          <a:prstGeom prst="roundRect">
            <a:avLst/>
          </a:prstGeom>
          <a:solidFill>
            <a:schemeClr val="accent2">
              <a:lumMod val="40000"/>
              <a:lumOff val="60000"/>
            </a:schemeClr>
          </a:solidFill>
        </p:spPr>
        <p:txBody>
          <a:bodyPr wrap="square" rtlCol="0">
            <a:spAutoFit/>
          </a:bodyPr>
          <a:lstStyle/>
          <a:p>
            <a:r>
              <a:rPr lang="en-US" altLang="zh-TW" sz="1600" dirty="0">
                <a:latin typeface="+mn-ea"/>
              </a:rPr>
              <a:t>TTC</a:t>
            </a:r>
            <a:r>
              <a:rPr lang="zh-TW" altLang="en-US" sz="1600" dirty="0">
                <a:latin typeface="+mn-ea"/>
              </a:rPr>
              <a:t>：出現碰撞危險時，本車到衝突物體間的距離</a:t>
            </a:r>
            <a:r>
              <a:rPr lang="en-US" altLang="zh-TW" sz="1600" dirty="0">
                <a:latin typeface="+mn-ea"/>
              </a:rPr>
              <a:t>(m)</a:t>
            </a:r>
            <a:r>
              <a:rPr lang="zh-TW" altLang="en-US" sz="1600" dirty="0">
                <a:latin typeface="+mn-ea"/>
              </a:rPr>
              <a:t>與速度</a:t>
            </a:r>
            <a:r>
              <a:rPr lang="en-US" altLang="zh-TW" sz="1600" dirty="0">
                <a:latin typeface="+mn-ea"/>
              </a:rPr>
              <a:t>(m/s)</a:t>
            </a:r>
            <a:r>
              <a:rPr lang="zh-TW" altLang="en-US" sz="1600" dirty="0">
                <a:latin typeface="+mn-ea"/>
              </a:rPr>
              <a:t>的商。</a:t>
            </a:r>
            <a:r>
              <a:rPr lang="en-US" altLang="zh-TW" sz="1600" dirty="0">
                <a:latin typeface="+mn-ea"/>
              </a:rPr>
              <a:t>TTC = D / V</a:t>
            </a:r>
            <a:endParaRPr lang="zh-TW" altLang="en-US" sz="1600" dirty="0">
              <a:latin typeface="+mn-ea"/>
            </a:endParaRPr>
          </a:p>
        </p:txBody>
      </p:sp>
      <p:pic>
        <p:nvPicPr>
          <p:cNvPr id="6" name="圖片 5">
            <a:extLst>
              <a:ext uri="{FF2B5EF4-FFF2-40B4-BE49-F238E27FC236}">
                <a16:creationId xmlns:a16="http://schemas.microsoft.com/office/drawing/2014/main" id="{A06CF2C3-2A8F-485B-B75C-4847B270FE45}"/>
              </a:ext>
            </a:extLst>
          </p:cNvPr>
          <p:cNvPicPr>
            <a:picLocks noChangeAspect="1"/>
          </p:cNvPicPr>
          <p:nvPr/>
        </p:nvPicPr>
        <p:blipFill>
          <a:blip r:embed="rId3"/>
          <a:stretch>
            <a:fillRect/>
          </a:stretch>
        </p:blipFill>
        <p:spPr>
          <a:xfrm>
            <a:off x="7007927" y="3990737"/>
            <a:ext cx="5066626" cy="2583902"/>
          </a:xfrm>
          <a:prstGeom prst="rect">
            <a:avLst/>
          </a:prstGeom>
        </p:spPr>
      </p:pic>
      <p:graphicFrame>
        <p:nvGraphicFramePr>
          <p:cNvPr id="7" name="表格 6">
            <a:extLst>
              <a:ext uri="{FF2B5EF4-FFF2-40B4-BE49-F238E27FC236}">
                <a16:creationId xmlns:a16="http://schemas.microsoft.com/office/drawing/2014/main" id="{8BE01A45-DC4E-4CD8-9C14-0AA3B60B4D73}"/>
              </a:ext>
            </a:extLst>
          </p:cNvPr>
          <p:cNvGraphicFramePr>
            <a:graphicFrameLocks noGrp="1"/>
          </p:cNvGraphicFramePr>
          <p:nvPr>
            <p:extLst>
              <p:ext uri="{D42A27DB-BD31-4B8C-83A1-F6EECF244321}">
                <p14:modId xmlns:p14="http://schemas.microsoft.com/office/powerpoint/2010/main" val="3684434288"/>
              </p:ext>
            </p:extLst>
          </p:nvPr>
        </p:nvGraphicFramePr>
        <p:xfrm>
          <a:off x="493958" y="3604954"/>
          <a:ext cx="5862454" cy="3048000"/>
        </p:xfrm>
        <a:graphic>
          <a:graphicData uri="http://schemas.openxmlformats.org/drawingml/2006/table">
            <a:tbl>
              <a:tblPr firstRow="1" bandRow="1">
                <a:tableStyleId>{2D5ABB26-0587-4C30-8999-92F81FD0307C}</a:tableStyleId>
              </a:tblPr>
              <a:tblGrid>
                <a:gridCol w="569843">
                  <a:extLst>
                    <a:ext uri="{9D8B030D-6E8A-4147-A177-3AD203B41FA5}">
                      <a16:colId xmlns:a16="http://schemas.microsoft.com/office/drawing/2014/main" val="3485373150"/>
                    </a:ext>
                  </a:extLst>
                </a:gridCol>
                <a:gridCol w="914642">
                  <a:extLst>
                    <a:ext uri="{9D8B030D-6E8A-4147-A177-3AD203B41FA5}">
                      <a16:colId xmlns:a16="http://schemas.microsoft.com/office/drawing/2014/main" val="3846917651"/>
                    </a:ext>
                  </a:extLst>
                </a:gridCol>
                <a:gridCol w="645267">
                  <a:extLst>
                    <a:ext uri="{9D8B030D-6E8A-4147-A177-3AD203B41FA5}">
                      <a16:colId xmlns:a16="http://schemas.microsoft.com/office/drawing/2014/main" val="2874160144"/>
                    </a:ext>
                  </a:extLst>
                </a:gridCol>
                <a:gridCol w="742243">
                  <a:extLst>
                    <a:ext uri="{9D8B030D-6E8A-4147-A177-3AD203B41FA5}">
                      <a16:colId xmlns:a16="http://schemas.microsoft.com/office/drawing/2014/main" val="966970794"/>
                    </a:ext>
                  </a:extLst>
                </a:gridCol>
                <a:gridCol w="645267">
                  <a:extLst>
                    <a:ext uri="{9D8B030D-6E8A-4147-A177-3AD203B41FA5}">
                      <a16:colId xmlns:a16="http://schemas.microsoft.com/office/drawing/2014/main" val="2087748575"/>
                    </a:ext>
                  </a:extLst>
                </a:gridCol>
                <a:gridCol w="742243">
                  <a:extLst>
                    <a:ext uri="{9D8B030D-6E8A-4147-A177-3AD203B41FA5}">
                      <a16:colId xmlns:a16="http://schemas.microsoft.com/office/drawing/2014/main" val="2576506234"/>
                    </a:ext>
                  </a:extLst>
                </a:gridCol>
                <a:gridCol w="740703">
                  <a:extLst>
                    <a:ext uri="{9D8B030D-6E8A-4147-A177-3AD203B41FA5}">
                      <a16:colId xmlns:a16="http://schemas.microsoft.com/office/drawing/2014/main" val="2033410446"/>
                    </a:ext>
                  </a:extLst>
                </a:gridCol>
                <a:gridCol w="862246">
                  <a:extLst>
                    <a:ext uri="{9D8B030D-6E8A-4147-A177-3AD203B41FA5}">
                      <a16:colId xmlns:a16="http://schemas.microsoft.com/office/drawing/2014/main" val="501515614"/>
                    </a:ext>
                  </a:extLst>
                </a:gridCol>
              </a:tblGrid>
              <a:tr h="169476">
                <a:tc rowSpan="2">
                  <a:txBody>
                    <a:bodyPr/>
                    <a:lstStyle/>
                    <a:p>
                      <a:pPr algn="ctr"/>
                      <a:r>
                        <a:rPr lang="zh-TW" altLang="en-US" sz="1400" b="1" dirty="0"/>
                        <a:t>場景</a:t>
                      </a:r>
                      <a:endParaRPr lang="zh-TW" altLang="en-US" sz="1400" b="1"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zh-TW" altLang="en-US" sz="1400" b="1" dirty="0"/>
                        <a:t>單位</a:t>
                      </a:r>
                      <a:endParaRPr lang="zh-TW" altLang="en-US" sz="1400" b="1" dirty="0">
                        <a:solidFill>
                          <a:schemeClr val="tx1"/>
                        </a:solidFill>
                      </a:endParaRP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accent1">
                        <a:lumMod val="40000"/>
                        <a:lumOff val="60000"/>
                      </a:schemeClr>
                    </a:solidFill>
                  </a:tcPr>
                </a:tc>
                <a:tc gridSpan="2">
                  <a:txBody>
                    <a:bodyPr/>
                    <a:lstStyle/>
                    <a:p>
                      <a:pPr algn="ctr"/>
                      <a:r>
                        <a:rPr lang="zh-TW" altLang="en-US" sz="1400" b="1" dirty="0"/>
                        <a:t>中國</a:t>
                      </a:r>
                      <a:endParaRPr lang="zh-TW" altLang="en-US" sz="1400" b="1" dirty="0">
                        <a:solidFill>
                          <a:schemeClr val="tx1"/>
                        </a:solidFill>
                      </a:endParaRP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accent1">
                        <a:lumMod val="40000"/>
                        <a:lumOff val="60000"/>
                      </a:schemeClr>
                    </a:solidFill>
                  </a:tcPr>
                </a:tc>
                <a:tc hMerge="1">
                  <a:txBody>
                    <a:bodyPr/>
                    <a:lstStyle/>
                    <a:p>
                      <a:endParaRPr lang="zh-TW" altLang="en-US"/>
                    </a:p>
                  </a:txBody>
                  <a:tcPr/>
                </a:tc>
                <a:tc gridSpan="2">
                  <a:txBody>
                    <a:bodyPr/>
                    <a:lstStyle/>
                    <a:p>
                      <a:pPr algn="ctr"/>
                      <a:r>
                        <a:rPr lang="zh-TW" altLang="en-US" sz="1400" b="1" dirty="0"/>
                        <a:t>德國</a:t>
                      </a:r>
                      <a:endParaRPr lang="zh-TW" altLang="en-US" sz="1400" b="1" dirty="0">
                        <a:solidFill>
                          <a:schemeClr val="tx1"/>
                        </a:solidFill>
                      </a:endParaRP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accent1">
                        <a:lumMod val="40000"/>
                        <a:lumOff val="60000"/>
                      </a:schemeClr>
                    </a:solidFill>
                  </a:tcPr>
                </a:tc>
                <a:tc hMerge="1">
                  <a:txBody>
                    <a:bodyPr/>
                    <a:lstStyle/>
                    <a:p>
                      <a:endParaRPr lang="zh-TW" altLang="en-US"/>
                    </a:p>
                  </a:txBody>
                  <a:tcPr/>
                </a:tc>
                <a:tc gridSpan="2">
                  <a:txBody>
                    <a:bodyPr/>
                    <a:lstStyle/>
                    <a:p>
                      <a:pPr algn="ctr"/>
                      <a:r>
                        <a:rPr lang="en-US" altLang="zh-TW" sz="1400" b="1" dirty="0"/>
                        <a:t>ANOVA</a:t>
                      </a:r>
                      <a:endParaRPr lang="zh-TW" altLang="en-US" sz="1400" b="1" dirty="0">
                        <a:solidFill>
                          <a:schemeClr val="tx1"/>
                        </a:solidFill>
                      </a:endParaRPr>
                    </a:p>
                  </a:txBody>
                  <a:tcPr anchor="ctr">
                    <a:lnL w="12700" cap="flat" cmpd="sng" algn="ctr">
                      <a:solidFill>
                        <a:schemeClr val="bg1"/>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bg1"/>
                      </a:solidFill>
                      <a:prstDash val="sysDash"/>
                      <a:round/>
                      <a:headEnd type="none" w="med" len="med"/>
                      <a:tailEnd type="none" w="med" len="med"/>
                    </a:lnB>
                    <a:solidFill>
                      <a:schemeClr val="accent1">
                        <a:lumMod val="40000"/>
                        <a:lumOff val="60000"/>
                      </a:schemeClr>
                    </a:solidFill>
                  </a:tcPr>
                </a:tc>
                <a:tc hMerge="1">
                  <a:txBody>
                    <a:bodyPr/>
                    <a:lstStyle/>
                    <a:p>
                      <a:endParaRPr lang="zh-TW" altLang="en-US"/>
                    </a:p>
                  </a:txBody>
                  <a:tcPr/>
                </a:tc>
                <a:extLst>
                  <a:ext uri="{0D108BD9-81ED-4DB2-BD59-A6C34878D82A}">
                    <a16:rowId xmlns:a16="http://schemas.microsoft.com/office/drawing/2014/main" val="33769931"/>
                  </a:ext>
                </a:extLst>
              </a:tr>
              <a:tr h="288109">
                <a:tc vMerge="1">
                  <a:txBody>
                    <a:bodyPr/>
                    <a:lstStyle/>
                    <a:p>
                      <a:endParaRPr lang="zh-TW" altLang="en-US" dirty="0"/>
                    </a:p>
                  </a:txBody>
                  <a:tcPr/>
                </a:tc>
                <a:tc>
                  <a:txBody>
                    <a:bodyPr/>
                    <a:lstStyle/>
                    <a:p>
                      <a:pPr algn="ctr"/>
                      <a:r>
                        <a:rPr lang="en-US" altLang="zh-TW" sz="1400" b="1" dirty="0"/>
                        <a:t>S</a:t>
                      </a:r>
                      <a:endParaRPr lang="zh-TW" altLang="en-US" sz="1400" b="1" dirty="0">
                        <a:solidFill>
                          <a:schemeClr val="tx1"/>
                        </a:solidFill>
                      </a:endParaRP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zh-TW" altLang="en-US" sz="1400" b="1" dirty="0"/>
                        <a:t>平均</a:t>
                      </a:r>
                      <a:endParaRPr lang="zh-TW" altLang="en-US" sz="1400" b="1" dirty="0">
                        <a:solidFill>
                          <a:schemeClr val="tx1"/>
                        </a:solidFill>
                      </a:endParaRP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zh-TW" altLang="en-US" sz="1400" b="1" dirty="0"/>
                        <a:t>標準差</a:t>
                      </a:r>
                      <a:endParaRPr lang="zh-TW" altLang="en-US" sz="1400" b="1" dirty="0">
                        <a:solidFill>
                          <a:schemeClr val="tx1"/>
                        </a:solidFill>
                      </a:endParaRP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zh-TW" altLang="en-US" sz="1400" b="1" dirty="0"/>
                        <a:t>平均</a:t>
                      </a:r>
                      <a:endParaRPr lang="zh-TW" altLang="en-US" sz="1400" b="1" dirty="0">
                        <a:solidFill>
                          <a:schemeClr val="tx1"/>
                        </a:solidFill>
                      </a:endParaRPr>
                    </a:p>
                  </a:txBody>
                  <a:tcPr anchor="ctr">
                    <a:lnL w="12700" cap="flat" cmpd="sng" algn="ctr">
                      <a:solidFill>
                        <a:schemeClr val="bg1"/>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zh-TW" altLang="en-US" sz="1400" b="1" dirty="0"/>
                        <a:t>標準差</a:t>
                      </a:r>
                      <a:endParaRPr lang="zh-TW" altLang="en-US" sz="1400" b="1"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en-US" altLang="zh-TW" sz="1400" b="1" dirty="0"/>
                        <a:t>F</a:t>
                      </a:r>
                      <a:endParaRPr lang="zh-TW" altLang="en-US" sz="1400" b="1" dirty="0">
                        <a:solidFill>
                          <a:schemeClr val="tx1"/>
                        </a:solidFill>
                      </a:endParaRP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tc>
                  <a:txBody>
                    <a:bodyPr/>
                    <a:lstStyle/>
                    <a:p>
                      <a:pPr algn="ctr"/>
                      <a:r>
                        <a:rPr lang="en-US" altLang="zh-TW" sz="1400" b="1" dirty="0"/>
                        <a:t>P</a:t>
                      </a:r>
                      <a:endParaRPr lang="zh-TW" altLang="en-US" sz="1400" b="1" dirty="0">
                        <a:solidFill>
                          <a:schemeClr val="tx1"/>
                        </a:solidFill>
                      </a:endParaRPr>
                    </a:p>
                  </a:txBody>
                  <a:tcPr anchor="ctr">
                    <a:lnL w="12700" cap="flat" cmpd="sng" algn="ctr">
                      <a:solidFill>
                        <a:schemeClr val="bg1"/>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27464455"/>
                  </a:ext>
                </a:extLst>
              </a:tr>
              <a:tr h="288109">
                <a:tc rowSpan="2">
                  <a:txBody>
                    <a:bodyPr/>
                    <a:lstStyle/>
                    <a:p>
                      <a:pPr algn="ctr"/>
                      <a:r>
                        <a:rPr lang="en-US" altLang="zh-TW" sz="1400" dirty="0"/>
                        <a:t>S1</a:t>
                      </a:r>
                      <a:endParaRPr lang="zh-TW" altLang="en-US" sz="140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TTC</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0.383</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0.111</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0.463</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0.105</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5.619</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0.021</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extLst>
                  <a:ext uri="{0D108BD9-81ED-4DB2-BD59-A6C34878D82A}">
                    <a16:rowId xmlns:a16="http://schemas.microsoft.com/office/drawing/2014/main" val="3417174640"/>
                  </a:ext>
                </a:extLst>
              </a:tr>
              <a:tr h="288109">
                <a:tc vMerge="1">
                  <a:txBody>
                    <a:bodyPr/>
                    <a:lstStyle/>
                    <a:p>
                      <a:endParaRPr lang="zh-TW" altLang="en-US" dirty="0"/>
                    </a:p>
                  </a:txBody>
                  <a:tcPr/>
                </a:tc>
                <a:tc>
                  <a:txBody>
                    <a:bodyPr/>
                    <a:lstStyle/>
                    <a:p>
                      <a:pPr algn="ctr"/>
                      <a:r>
                        <a:rPr lang="zh-TW" altLang="en-US" sz="1400" dirty="0"/>
                        <a:t>反應時間</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0.954</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0.237</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0.760</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0.283</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5.689</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0.022</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extLst>
                  <a:ext uri="{0D108BD9-81ED-4DB2-BD59-A6C34878D82A}">
                    <a16:rowId xmlns:a16="http://schemas.microsoft.com/office/drawing/2014/main" val="1778904033"/>
                  </a:ext>
                </a:extLst>
              </a:tr>
              <a:tr h="169476">
                <a:tc rowSpan="4">
                  <a:txBody>
                    <a:bodyPr/>
                    <a:lstStyle/>
                    <a:p>
                      <a:pPr algn="ctr"/>
                      <a:r>
                        <a:rPr lang="en-US" altLang="zh-TW" sz="1400" dirty="0"/>
                        <a:t>S2</a:t>
                      </a:r>
                      <a:endParaRPr lang="zh-TW" altLang="en-US" sz="140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TTC</a:t>
                      </a:r>
                      <a:r>
                        <a:rPr lang="en-US" altLang="zh-TW" sz="1400" dirty="0">
                          <a:solidFill>
                            <a:schemeClr val="tx1"/>
                          </a:solidFill>
                        </a:rPr>
                        <a:t>&lt;2</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rowSpan="3" gridSpan="4">
                  <a:txBody>
                    <a:bodyPr/>
                    <a:lstStyle/>
                    <a:p>
                      <a:pPr algn="ctr"/>
                      <a:r>
                        <a:rPr lang="en-US" altLang="zh-TW" sz="1400" dirty="0">
                          <a:solidFill>
                            <a:schemeClr val="tx1"/>
                          </a:solidFill>
                        </a:rPr>
                        <a:t>1.6~3s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TTC</a:t>
                      </a:r>
                      <a:r>
                        <a:rPr lang="en-US" altLang="zh-TW" sz="1400" dirty="0">
                          <a:solidFill>
                            <a:schemeClr val="tx1"/>
                          </a:solidFill>
                        </a:rPr>
                        <a:t>&lt;2</a:t>
                      </a:r>
                      <a:r>
                        <a:rPr lang="zh-TW" altLang="en-US" sz="1400" dirty="0">
                          <a:solidFill>
                            <a:schemeClr val="tx1"/>
                          </a:solidFill>
                        </a:rPr>
                        <a:t>：中國</a:t>
                      </a:r>
                      <a:r>
                        <a:rPr lang="en-US" altLang="zh-TW" sz="1400" dirty="0">
                          <a:solidFill>
                            <a:schemeClr val="tx1"/>
                          </a:solidFill>
                        </a:rPr>
                        <a:t>8</a:t>
                      </a:r>
                      <a:r>
                        <a:rPr lang="zh-TW" altLang="en-US" sz="1400" dirty="0">
                          <a:solidFill>
                            <a:schemeClr val="tx1"/>
                          </a:solidFill>
                        </a:rPr>
                        <a:t>人；德國</a:t>
                      </a:r>
                      <a:r>
                        <a:rPr lang="en-US" altLang="zh-TW" sz="1400" dirty="0">
                          <a:solidFill>
                            <a:schemeClr val="tx1"/>
                          </a:solidFill>
                        </a:rPr>
                        <a:t>8</a:t>
                      </a:r>
                      <a:r>
                        <a:rPr lang="zh-TW" altLang="en-US" sz="1400" dirty="0">
                          <a:solidFill>
                            <a:schemeClr val="tx1"/>
                          </a:solidFill>
                        </a:rPr>
                        <a:t>人</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TTC</a:t>
                      </a:r>
                      <a:r>
                        <a:rPr lang="zh-TW" altLang="en-US" sz="1400" dirty="0"/>
                        <a:t>≧</a:t>
                      </a:r>
                      <a:r>
                        <a:rPr lang="en-US" altLang="zh-TW" sz="1400" dirty="0"/>
                        <a:t>2</a:t>
                      </a:r>
                      <a:r>
                        <a:rPr lang="zh-TW" altLang="en-US" sz="1400" dirty="0">
                          <a:solidFill>
                            <a:schemeClr val="tx1"/>
                          </a:solidFill>
                        </a:rPr>
                        <a:t>：中國</a:t>
                      </a:r>
                      <a:r>
                        <a:rPr lang="en-US" altLang="zh-TW" sz="1400" dirty="0">
                          <a:solidFill>
                            <a:schemeClr val="tx1"/>
                          </a:solidFill>
                        </a:rPr>
                        <a:t>12</a:t>
                      </a:r>
                      <a:r>
                        <a:rPr lang="zh-TW" altLang="en-US" sz="1400" dirty="0">
                          <a:solidFill>
                            <a:schemeClr val="tx1"/>
                          </a:solidFill>
                        </a:rPr>
                        <a:t>人；德國</a:t>
                      </a:r>
                      <a:r>
                        <a:rPr lang="en-US" altLang="zh-TW" sz="1400" dirty="0">
                          <a:solidFill>
                            <a:schemeClr val="tx1"/>
                          </a:solidFill>
                        </a:rPr>
                        <a:t>13</a:t>
                      </a:r>
                      <a:r>
                        <a:rPr lang="zh-TW" altLang="en-US" sz="1400" dirty="0">
                          <a:solidFill>
                            <a:schemeClr val="tx1"/>
                          </a:solidFill>
                        </a:rPr>
                        <a:t>人</a:t>
                      </a: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rowSpan="3" hMerge="1">
                  <a:txBody>
                    <a:bodyPr/>
                    <a:lstStyle/>
                    <a:p>
                      <a:pPr algn="ctr"/>
                      <a:endParaRPr lang="zh-TW" altLang="en-US" sz="16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rowSpan="3" hMerge="1">
                  <a:txBody>
                    <a:bodyPr/>
                    <a:lstStyle/>
                    <a:p>
                      <a:pPr algn="ctr"/>
                      <a:endParaRPr lang="zh-TW" altLang="en-US" sz="16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rowSpan="3" hMerge="1">
                  <a:txBody>
                    <a:bodyPr/>
                    <a:lstStyle/>
                    <a:p>
                      <a:pPr algn="ctr"/>
                      <a:endParaRPr lang="zh-TW" altLang="en-US" sz="16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solidFill>
                            <a:schemeClr val="tx1"/>
                          </a:solidFill>
                        </a:rPr>
                        <a:t>0.113</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solidFill>
                            <a:schemeClr val="tx1"/>
                          </a:solidFill>
                        </a:rPr>
                        <a:t>&gt;0.7</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extLst>
                  <a:ext uri="{0D108BD9-81ED-4DB2-BD59-A6C34878D82A}">
                    <a16:rowId xmlns:a16="http://schemas.microsoft.com/office/drawing/2014/main" val="3366229416"/>
                  </a:ext>
                </a:extLst>
              </a:tr>
              <a:tr h="288109">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t>反應時間</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gridSpan="4"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a:txBody>
                    <a:bodyPr/>
                    <a:lstStyle/>
                    <a:p>
                      <a:pPr algn="ctr"/>
                      <a:r>
                        <a:rPr lang="en-US" altLang="zh-TW" sz="1400" dirty="0">
                          <a:solidFill>
                            <a:schemeClr val="tx1"/>
                          </a:solidFill>
                        </a:rPr>
                        <a:t>-</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solidFill>
                            <a:schemeClr val="tx1"/>
                          </a:solidFill>
                        </a:rPr>
                        <a:t>&gt;0.7</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extLst>
                  <a:ext uri="{0D108BD9-81ED-4DB2-BD59-A6C34878D82A}">
                    <a16:rowId xmlns:a16="http://schemas.microsoft.com/office/drawing/2014/main" val="607883352"/>
                  </a:ext>
                </a:extLst>
              </a:tr>
              <a:tr h="169476">
                <a:tc vMerge="1">
                  <a:txBody>
                    <a:bodyPr/>
                    <a:lstStyle/>
                    <a:p>
                      <a:pPr algn="ctr"/>
                      <a:endParaRPr lang="zh-TW" altLang="en-US" sz="160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TTC</a:t>
                      </a:r>
                      <a:r>
                        <a:rPr lang="zh-TW" altLang="en-US" sz="1400" dirty="0"/>
                        <a:t>≧</a:t>
                      </a:r>
                      <a:r>
                        <a:rPr lang="en-US" altLang="zh-TW" sz="1400" dirty="0"/>
                        <a:t>2</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gridSpan="4" vMerge="1">
                  <a:txBody>
                    <a:bodyPr/>
                    <a:lstStyle/>
                    <a:p>
                      <a:pPr algn="ctr"/>
                      <a:endParaRPr lang="zh-TW" altLang="en-US" sz="16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hMerge="1" vMerge="1">
                  <a:txBody>
                    <a:bodyPr/>
                    <a:lstStyle/>
                    <a:p>
                      <a:pPr algn="ctr"/>
                      <a:endParaRPr lang="zh-TW" altLang="en-US" sz="16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hMerge="1" vMerge="1">
                  <a:txBody>
                    <a:bodyPr/>
                    <a:lstStyle/>
                    <a:p>
                      <a:pPr algn="ctr"/>
                      <a:endParaRPr lang="zh-TW" altLang="en-US" sz="16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hMerge="1" vMerge="1">
                  <a:txBody>
                    <a:bodyPr/>
                    <a:lstStyle/>
                    <a:p>
                      <a:pPr algn="ctr"/>
                      <a:endParaRPr lang="zh-TW" altLang="en-US" sz="16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solidFill>
                            <a:schemeClr val="tx1"/>
                          </a:solidFill>
                        </a:rPr>
                        <a:t>0.004</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solidFill>
                            <a:schemeClr val="tx1"/>
                          </a:solidFill>
                        </a:rPr>
                        <a:t>&gt;0.9</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extLst>
                  <a:ext uri="{0D108BD9-81ED-4DB2-BD59-A6C34878D82A}">
                    <a16:rowId xmlns:a16="http://schemas.microsoft.com/office/drawing/2014/main" val="595553622"/>
                  </a:ext>
                </a:extLst>
              </a:tr>
              <a:tr h="288109">
                <a:tc vMerge="1">
                  <a:txBody>
                    <a:bodyPr/>
                    <a:lstStyle/>
                    <a:p>
                      <a:endParaRPr lang="zh-TW" altLang="en-US" dirty="0"/>
                    </a:p>
                  </a:txBody>
                  <a:tcPr/>
                </a:tc>
                <a:tc>
                  <a:txBody>
                    <a:bodyPr/>
                    <a:lstStyle/>
                    <a:p>
                      <a:pPr algn="ctr"/>
                      <a:r>
                        <a:rPr lang="zh-TW" altLang="en-US" sz="1400" dirty="0"/>
                        <a:t>反應時間</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gridSpan="4">
                  <a:txBody>
                    <a:bodyPr/>
                    <a:lstStyle/>
                    <a:p>
                      <a:pPr algn="ctr"/>
                      <a:r>
                        <a:rPr lang="en-US" altLang="zh-TW" sz="1400" dirty="0">
                          <a:solidFill>
                            <a:schemeClr val="tx1"/>
                          </a:solidFill>
                        </a:rPr>
                        <a:t>-</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hMerge="1">
                  <a:txBody>
                    <a:bodyPr/>
                    <a:lstStyle/>
                    <a:p>
                      <a:pPr algn="ctr"/>
                      <a:endParaRPr lang="zh-TW" altLang="en-US" sz="16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hMerge="1">
                  <a:txBody>
                    <a:bodyPr/>
                    <a:lstStyle/>
                    <a:p>
                      <a:pPr algn="ctr"/>
                      <a:endParaRPr lang="zh-TW" altLang="en-US" sz="16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hMerge="1">
                  <a:txBody>
                    <a:bodyPr/>
                    <a:lstStyle/>
                    <a:p>
                      <a:pPr algn="ctr"/>
                      <a:endParaRPr lang="zh-TW" altLang="en-US" sz="16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solidFill>
                            <a:schemeClr val="tx1"/>
                          </a:solidFill>
                        </a:rPr>
                        <a:t>-</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solidFill>
                            <a:schemeClr val="tx1"/>
                          </a:solidFill>
                        </a:rPr>
                        <a:t>&gt;0.5</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extLst>
                  <a:ext uri="{0D108BD9-81ED-4DB2-BD59-A6C34878D82A}">
                    <a16:rowId xmlns:a16="http://schemas.microsoft.com/office/drawing/2014/main" val="869610893"/>
                  </a:ext>
                </a:extLst>
              </a:tr>
              <a:tr h="169476">
                <a:tc rowSpan="2">
                  <a:txBody>
                    <a:bodyPr/>
                    <a:lstStyle/>
                    <a:p>
                      <a:pPr algn="ctr"/>
                      <a:r>
                        <a:rPr lang="en-US" altLang="zh-TW" sz="1400" dirty="0"/>
                        <a:t>S3</a:t>
                      </a:r>
                      <a:endParaRPr lang="zh-TW" altLang="en-US" sz="140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t>TTC</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gridSpan="4">
                  <a:txBody>
                    <a:bodyPr/>
                    <a:lstStyle/>
                    <a:p>
                      <a:pPr algn="ctr"/>
                      <a:r>
                        <a:rPr lang="en-US" altLang="zh-TW" sz="1400" dirty="0"/>
                        <a:t>3~4s</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hMerge="1">
                  <a:txBody>
                    <a:bodyPr/>
                    <a:lstStyle/>
                    <a:p>
                      <a:pPr algn="ctr"/>
                      <a:endParaRPr lang="zh-TW" altLang="en-US" sz="1600" dirty="0"/>
                    </a:p>
                  </a:txBody>
                  <a:tcPr anchor="ctr"/>
                </a:tc>
                <a:tc hMerge="1">
                  <a:txBody>
                    <a:bodyPr/>
                    <a:lstStyle/>
                    <a:p>
                      <a:pPr algn="ctr"/>
                      <a:endParaRPr lang="zh-TW" altLang="en-US" sz="1600" dirty="0"/>
                    </a:p>
                  </a:txBody>
                  <a:tcPr anchor="ctr"/>
                </a:tc>
                <a:tc hMerge="1">
                  <a:txBody>
                    <a:bodyPr/>
                    <a:lstStyle/>
                    <a:p>
                      <a:pPr algn="ctr"/>
                      <a:endParaRPr lang="zh-TW" altLang="en-US" sz="1600" dirty="0"/>
                    </a:p>
                  </a:txBody>
                  <a:tcPr anchor="ctr"/>
                </a:tc>
                <a:tc>
                  <a:txBody>
                    <a:bodyPr/>
                    <a:lstStyle/>
                    <a:p>
                      <a:pPr algn="ctr"/>
                      <a:r>
                        <a:rPr lang="en-US" altLang="zh-TW" sz="1400" dirty="0"/>
                        <a:t>0.134</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tc>
                  <a:txBody>
                    <a:bodyPr/>
                    <a:lstStyle/>
                    <a:p>
                      <a:pPr algn="ctr"/>
                      <a:r>
                        <a:rPr lang="en-US" altLang="zh-TW" sz="1400" dirty="0"/>
                        <a:t>&gt;0.7</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ysDash"/>
                      <a:round/>
                      <a:headEnd type="none" w="med" len="med"/>
                      <a:tailEnd type="none" w="med" len="med"/>
                    </a:lnB>
                  </a:tcPr>
                </a:tc>
                <a:extLst>
                  <a:ext uri="{0D108BD9-81ED-4DB2-BD59-A6C34878D82A}">
                    <a16:rowId xmlns:a16="http://schemas.microsoft.com/office/drawing/2014/main" val="3979003175"/>
                  </a:ext>
                </a:extLst>
              </a:tr>
              <a:tr h="288109">
                <a:tc vMerge="1">
                  <a:txBody>
                    <a:bodyPr/>
                    <a:lstStyle/>
                    <a:p>
                      <a:endParaRPr lang="zh-TW" altLang="en-US" dirty="0"/>
                    </a:p>
                  </a:txBody>
                  <a:tcPr/>
                </a:tc>
                <a:tc>
                  <a:txBody>
                    <a:bodyPr/>
                    <a:lstStyle/>
                    <a:p>
                      <a:pPr algn="ctr"/>
                      <a:r>
                        <a:rPr lang="zh-TW" altLang="en-US" sz="1400" dirty="0"/>
                        <a:t>反應時間</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t>1.943</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t>0.584</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t>1.148</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t>0.402</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t>25.957</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ctr"/>
                      <a:r>
                        <a:rPr lang="en-US" altLang="zh-TW" sz="1400" dirty="0"/>
                        <a:t>&lt;0.001</a:t>
                      </a:r>
                      <a:endParaRPr lang="zh-TW" altLang="en-US" sz="1400" dirty="0">
                        <a:solidFill>
                          <a:schemeClr val="tx1"/>
                        </a:solidFill>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ysDash"/>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2104097763"/>
                  </a:ext>
                </a:extLst>
              </a:tr>
            </a:tbl>
          </a:graphicData>
        </a:graphic>
      </p:graphicFrame>
      <p:sp>
        <p:nvSpPr>
          <p:cNvPr id="5" name="投影片編號版面配置區 4">
            <a:extLst>
              <a:ext uri="{FF2B5EF4-FFF2-40B4-BE49-F238E27FC236}">
                <a16:creationId xmlns:a16="http://schemas.microsoft.com/office/drawing/2014/main" id="{E26CCBC3-7E6F-4AC5-8FF5-86F9D17A046E}"/>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91120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lstStyle/>
          <a:p>
            <a:r>
              <a:rPr lang="en-US" altLang="zh-TW" cap="none" dirty="0"/>
              <a:t>Subjective assessment</a:t>
            </a:r>
            <a:endParaRPr lang="zh-TW" altLang="en-US" cap="none" dirty="0"/>
          </a:p>
        </p:txBody>
      </p:sp>
      <p:sp>
        <p:nvSpPr>
          <p:cNvPr id="3" name="內容版面配置區 2">
            <a:extLst>
              <a:ext uri="{FF2B5EF4-FFF2-40B4-BE49-F238E27FC236}">
                <a16:creationId xmlns:a16="http://schemas.microsoft.com/office/drawing/2014/main" id="{DB75129B-4FEC-4F78-A7A4-BA67BDA5A3E5}"/>
              </a:ext>
            </a:extLst>
          </p:cNvPr>
          <p:cNvSpPr>
            <a:spLocks noGrp="1"/>
          </p:cNvSpPr>
          <p:nvPr>
            <p:ph idx="1"/>
          </p:nvPr>
        </p:nvSpPr>
        <p:spPr/>
        <p:txBody>
          <a:bodyPr>
            <a:normAutofit/>
          </a:bodyPr>
          <a:lstStyle/>
          <a:p>
            <a:pPr>
              <a:lnSpc>
                <a:spcPct val="150000"/>
              </a:lnSpc>
              <a:buFont typeface="Tw Cen MT" panose="020B0602020104020603" pitchFamily="34" charset="0"/>
              <a:buChar char="•"/>
            </a:pPr>
            <a:r>
              <a:rPr lang="en-US" altLang="zh-TW" sz="1800" dirty="0"/>
              <a:t>S1</a:t>
            </a:r>
            <a:r>
              <a:rPr lang="zh-TW" altLang="en-US" sz="1800" dirty="0"/>
              <a:t>：在</a:t>
            </a:r>
            <a:r>
              <a:rPr lang="en-US" altLang="zh-TW" sz="1800" dirty="0"/>
              <a:t>Q5</a:t>
            </a:r>
            <a:r>
              <a:rPr lang="zh-TW" altLang="en-US" sz="1800" dirty="0"/>
              <a:t>衝突嚴重性主觀評估中，德國受測者的分數</a:t>
            </a:r>
            <a:r>
              <a:rPr lang="en-US" altLang="zh-TW" sz="1800" dirty="0"/>
              <a:t>(M=7.333  SD=1.860)</a:t>
            </a:r>
            <a:r>
              <a:rPr lang="zh-TW" altLang="en-US" sz="1800" dirty="0"/>
              <a:t>高於中國受測者</a:t>
            </a:r>
            <a:r>
              <a:rPr lang="en-US" altLang="zh-TW" sz="1800" dirty="0"/>
              <a:t>(M=5.550  SD=2.711)</a:t>
            </a:r>
            <a:r>
              <a:rPr lang="zh-TW" altLang="en-US" sz="1800" dirty="0"/>
              <a:t>，</a:t>
            </a:r>
            <a:r>
              <a:rPr lang="en-US" altLang="zh-TW" sz="1800" dirty="0"/>
              <a:t>p=0.026</a:t>
            </a:r>
          </a:p>
          <a:p>
            <a:pPr>
              <a:lnSpc>
                <a:spcPct val="150000"/>
              </a:lnSpc>
              <a:buFont typeface="Tw Cen MT" panose="020B0602020104020603" pitchFamily="34" charset="0"/>
              <a:buChar char="•"/>
            </a:pPr>
            <a:r>
              <a:rPr lang="en-US" altLang="zh-TW" sz="1800" dirty="0"/>
              <a:t>S2</a:t>
            </a:r>
            <a:r>
              <a:rPr lang="zh-TW" altLang="en-US" sz="1800" dirty="0"/>
              <a:t>：在</a:t>
            </a:r>
            <a:r>
              <a:rPr lang="en-US" altLang="zh-TW" sz="1800" dirty="0"/>
              <a:t>Q4</a:t>
            </a:r>
            <a:r>
              <a:rPr lang="zh-TW" altLang="en-US" sz="1800" dirty="0"/>
              <a:t>碰撞機率的主觀評估中，在</a:t>
            </a:r>
            <a:r>
              <a:rPr lang="en-US" altLang="zh-TW" sz="1800" dirty="0"/>
              <a:t>TTC&lt;2</a:t>
            </a:r>
            <a:r>
              <a:rPr lang="zh-TW" altLang="en-US" sz="1800" dirty="0"/>
              <a:t>時，中國受測者的分數</a:t>
            </a:r>
            <a:r>
              <a:rPr lang="en-US" altLang="zh-TW" sz="1800" dirty="0"/>
              <a:t>(M=6.25  SD=1.495)</a:t>
            </a:r>
            <a:r>
              <a:rPr lang="zh-TW" altLang="en-US" sz="1800" dirty="0"/>
              <a:t>高於德國受測者</a:t>
            </a:r>
            <a:r>
              <a:rPr lang="en-US" altLang="zh-TW" sz="1800" dirty="0"/>
              <a:t>(M=3.625  SD=1.785)</a:t>
            </a:r>
            <a:r>
              <a:rPr lang="zh-TW" altLang="en-US" sz="1800" dirty="0"/>
              <a:t>，</a:t>
            </a:r>
            <a:r>
              <a:rPr lang="en-US" altLang="zh-TW" sz="1800" dirty="0"/>
              <a:t>p=0.010</a:t>
            </a:r>
          </a:p>
          <a:p>
            <a:pPr>
              <a:lnSpc>
                <a:spcPct val="150000"/>
              </a:lnSpc>
              <a:buFont typeface="Tw Cen MT" panose="020B0602020104020603" pitchFamily="34" charset="0"/>
              <a:buChar char="•"/>
            </a:pPr>
            <a:r>
              <a:rPr lang="en-US" altLang="zh-TW" sz="1800" dirty="0"/>
              <a:t>S3</a:t>
            </a:r>
            <a:r>
              <a:rPr lang="zh-TW" altLang="en-US" sz="1800" dirty="0"/>
              <a:t>：在</a:t>
            </a:r>
            <a:r>
              <a:rPr lang="en-US" altLang="zh-TW" sz="1800" dirty="0"/>
              <a:t>Q5</a:t>
            </a:r>
            <a:r>
              <a:rPr lang="zh-TW" altLang="en-US" sz="1800" dirty="0"/>
              <a:t>衝突嚴重性主觀評估中，德國受測者的分數</a:t>
            </a:r>
            <a:r>
              <a:rPr lang="en-US" altLang="zh-TW" sz="1800" dirty="0"/>
              <a:t>(M=7  SD=1.927)</a:t>
            </a:r>
            <a:r>
              <a:rPr lang="zh-TW" altLang="en-US" sz="1800" dirty="0"/>
              <a:t>高於中國受測者</a:t>
            </a:r>
            <a:r>
              <a:rPr lang="en-US" altLang="zh-TW" sz="1800" dirty="0"/>
              <a:t>(M=5.1  SD=2.528)</a:t>
            </a:r>
            <a:r>
              <a:rPr lang="zh-TW" altLang="en-US" sz="1800" dirty="0"/>
              <a:t>，</a:t>
            </a:r>
            <a:r>
              <a:rPr lang="en-US" altLang="zh-TW" sz="1800" dirty="0"/>
              <a:t>p=0.028</a:t>
            </a:r>
            <a:endParaRPr lang="zh-TW" altLang="en-US" sz="1800" dirty="0"/>
          </a:p>
        </p:txBody>
      </p:sp>
      <p:sp>
        <p:nvSpPr>
          <p:cNvPr id="6" name="文字方塊 5">
            <a:extLst>
              <a:ext uri="{FF2B5EF4-FFF2-40B4-BE49-F238E27FC236}">
                <a16:creationId xmlns:a16="http://schemas.microsoft.com/office/drawing/2014/main" id="{52758357-BA82-4507-B380-9B2F452B9943}"/>
              </a:ext>
            </a:extLst>
          </p:cNvPr>
          <p:cNvSpPr txBox="1"/>
          <p:nvPr/>
        </p:nvSpPr>
        <p:spPr>
          <a:xfrm>
            <a:off x="1024127" y="4813003"/>
            <a:ext cx="9720071" cy="374571"/>
          </a:xfrm>
          <a:prstGeom prst="roundRect">
            <a:avLst/>
          </a:prstGeom>
          <a:solidFill>
            <a:schemeClr val="accent2">
              <a:lumMod val="40000"/>
              <a:lumOff val="60000"/>
            </a:schemeClr>
          </a:solidFill>
        </p:spPr>
        <p:txBody>
          <a:bodyPr wrap="square" rtlCol="0">
            <a:spAutoFit/>
          </a:bodyPr>
          <a:lstStyle/>
          <a:p>
            <a:r>
              <a:rPr lang="en-US" altLang="zh-TW" sz="1600" dirty="0">
                <a:latin typeface="+mn-ea"/>
              </a:rPr>
              <a:t>Q4.</a:t>
            </a:r>
            <a:r>
              <a:rPr lang="zh-TW" altLang="en-US" sz="1600" dirty="0"/>
              <a:t>碰撞機率</a:t>
            </a:r>
            <a:r>
              <a:rPr lang="zh-TW" altLang="en-US" sz="1600" dirty="0">
                <a:latin typeface="+mn-ea"/>
              </a:rPr>
              <a:t>：</a:t>
            </a:r>
            <a:r>
              <a:rPr lang="zh-TW" altLang="en-US" sz="1600" dirty="0"/>
              <a:t>如果您不採取任何行動，是否有可能撞到摩托車</a:t>
            </a:r>
            <a:r>
              <a:rPr lang="en-US" altLang="zh-TW" sz="1600" dirty="0"/>
              <a:t>/</a:t>
            </a:r>
            <a:r>
              <a:rPr lang="zh-TW" altLang="en-US" sz="1600" dirty="0"/>
              <a:t>行人</a:t>
            </a:r>
            <a:r>
              <a:rPr lang="en-US" altLang="zh-TW" sz="1600" dirty="0"/>
              <a:t>/</a:t>
            </a:r>
            <a:r>
              <a:rPr lang="zh-TW" altLang="en-US" sz="1600" dirty="0"/>
              <a:t>野豬</a:t>
            </a:r>
            <a:r>
              <a:rPr lang="en-US" altLang="zh-TW" sz="1600" dirty="0"/>
              <a:t>(1=</a:t>
            </a:r>
            <a:r>
              <a:rPr lang="zh-TW" altLang="en-US" sz="1600" dirty="0"/>
              <a:t>完全不可能，</a:t>
            </a:r>
            <a:r>
              <a:rPr lang="en-US" altLang="zh-TW" sz="1600" dirty="0"/>
              <a:t>10=</a:t>
            </a:r>
            <a:r>
              <a:rPr lang="zh-TW" altLang="en-US" sz="1600" dirty="0"/>
              <a:t>非常可能</a:t>
            </a:r>
            <a:r>
              <a:rPr lang="en-US" altLang="zh-TW" sz="1600" dirty="0"/>
              <a:t>)</a:t>
            </a:r>
            <a:endParaRPr lang="zh-TW" altLang="en-US" sz="1600" dirty="0">
              <a:latin typeface="+mn-ea"/>
            </a:endParaRPr>
          </a:p>
        </p:txBody>
      </p:sp>
      <p:sp>
        <p:nvSpPr>
          <p:cNvPr id="7" name="文字方塊 6">
            <a:extLst>
              <a:ext uri="{FF2B5EF4-FFF2-40B4-BE49-F238E27FC236}">
                <a16:creationId xmlns:a16="http://schemas.microsoft.com/office/drawing/2014/main" id="{E3ED8A88-95FF-4F6B-BFF4-25AF11BE40EC}"/>
              </a:ext>
            </a:extLst>
          </p:cNvPr>
          <p:cNvSpPr txBox="1"/>
          <p:nvPr/>
        </p:nvSpPr>
        <p:spPr>
          <a:xfrm>
            <a:off x="1024127" y="5636461"/>
            <a:ext cx="9720071" cy="374571"/>
          </a:xfrm>
          <a:prstGeom prst="roundRect">
            <a:avLst/>
          </a:prstGeom>
          <a:solidFill>
            <a:schemeClr val="accent2">
              <a:lumMod val="40000"/>
              <a:lumOff val="60000"/>
            </a:schemeClr>
          </a:solidFill>
        </p:spPr>
        <p:txBody>
          <a:bodyPr wrap="square" rtlCol="0">
            <a:spAutoFit/>
          </a:bodyPr>
          <a:lstStyle/>
          <a:p>
            <a:r>
              <a:rPr lang="en-US" altLang="zh-TW" sz="1600" dirty="0">
                <a:latin typeface="+mn-ea"/>
              </a:rPr>
              <a:t>Q5.</a:t>
            </a:r>
            <a:r>
              <a:rPr lang="zh-TW" altLang="en-US" sz="1600" dirty="0"/>
              <a:t>衝突嚴重性</a:t>
            </a:r>
            <a:r>
              <a:rPr lang="zh-TW" altLang="en-US" sz="1600" dirty="0">
                <a:latin typeface="+mn-ea"/>
              </a:rPr>
              <a:t>：</a:t>
            </a:r>
            <a:r>
              <a:rPr lang="zh-TW" altLang="en-US" sz="1600" dirty="0"/>
              <a:t>您認為這種可能的衝突多嚴重</a:t>
            </a:r>
            <a:r>
              <a:rPr lang="en-US" altLang="zh-TW" sz="1600" dirty="0"/>
              <a:t>(1=</a:t>
            </a:r>
            <a:r>
              <a:rPr lang="zh-TW" altLang="en-US" sz="1600" dirty="0"/>
              <a:t>完全不嚴重，</a:t>
            </a:r>
            <a:r>
              <a:rPr lang="en-US" altLang="zh-TW" sz="1600" dirty="0"/>
              <a:t>10=</a:t>
            </a:r>
            <a:r>
              <a:rPr lang="zh-TW" altLang="en-US" sz="1600" dirty="0"/>
              <a:t>非常嚴重</a:t>
            </a:r>
            <a:r>
              <a:rPr lang="en-US" altLang="zh-TW" sz="1600" dirty="0"/>
              <a:t>)</a:t>
            </a:r>
            <a:endParaRPr lang="zh-TW" altLang="en-US" sz="1600" dirty="0">
              <a:latin typeface="+mn-ea"/>
            </a:endParaRPr>
          </a:p>
        </p:txBody>
      </p:sp>
      <p:sp>
        <p:nvSpPr>
          <p:cNvPr id="4" name="投影片編號版面配置區 3">
            <a:extLst>
              <a:ext uri="{FF2B5EF4-FFF2-40B4-BE49-F238E27FC236}">
                <a16:creationId xmlns:a16="http://schemas.microsoft.com/office/drawing/2014/main" id="{77CC54F4-F37D-48B5-BBCD-E7BD9714BF59}"/>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322869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lstStyle/>
          <a:p>
            <a:r>
              <a:rPr lang="en-US" altLang="zh-TW" cap="none" dirty="0"/>
              <a:t>Discussion</a:t>
            </a:r>
            <a:endParaRPr lang="zh-TW" altLang="en-US" cap="none" dirty="0"/>
          </a:p>
        </p:txBody>
      </p:sp>
      <p:sp>
        <p:nvSpPr>
          <p:cNvPr id="3" name="內容版面配置區 2">
            <a:extLst>
              <a:ext uri="{FF2B5EF4-FFF2-40B4-BE49-F238E27FC236}">
                <a16:creationId xmlns:a16="http://schemas.microsoft.com/office/drawing/2014/main" id="{DB75129B-4FEC-4F78-A7A4-BA67BDA5A3E5}"/>
              </a:ext>
            </a:extLst>
          </p:cNvPr>
          <p:cNvSpPr>
            <a:spLocks noGrp="1"/>
          </p:cNvSpPr>
          <p:nvPr>
            <p:ph idx="1"/>
          </p:nvPr>
        </p:nvSpPr>
        <p:spPr>
          <a:xfrm>
            <a:off x="1024128" y="1729047"/>
            <a:ext cx="9720071" cy="4231179"/>
          </a:xfrm>
        </p:spPr>
        <p:txBody>
          <a:bodyPr>
            <a:normAutofit/>
          </a:bodyPr>
          <a:lstStyle/>
          <a:p>
            <a:pPr>
              <a:lnSpc>
                <a:spcPct val="150000"/>
              </a:lnSpc>
              <a:buFont typeface="Tw Cen MT" panose="020B0602020104020603" pitchFamily="34" charset="0"/>
              <a:buChar char="•"/>
            </a:pPr>
            <a:r>
              <a:rPr lang="zh-TW" altLang="en-US" sz="1800" dirty="0"/>
              <a:t>在場景</a:t>
            </a:r>
            <a:r>
              <a:rPr lang="en-US" altLang="zh-TW" sz="1800" dirty="0"/>
              <a:t>1</a:t>
            </a:r>
            <a:r>
              <a:rPr lang="zh-TW" altLang="en-US" sz="1800" dirty="0"/>
              <a:t>時，中國受測者傾向於表現出具有攻擊性的行為</a:t>
            </a:r>
            <a:r>
              <a:rPr lang="en-US" altLang="zh-TW" sz="1800" dirty="0"/>
              <a:t>(</a:t>
            </a:r>
            <a:r>
              <a:rPr lang="zh-TW" altLang="en-US" sz="1800" dirty="0"/>
              <a:t>速度較快</a:t>
            </a:r>
            <a:r>
              <a:rPr lang="en-US" altLang="zh-TW" sz="1800" dirty="0"/>
              <a:t>)</a:t>
            </a:r>
            <a:r>
              <a:rPr lang="zh-TW" altLang="en-US" sz="1800" dirty="0"/>
              <a:t>，他們傾向於在更短的</a:t>
            </a:r>
            <a:r>
              <a:rPr lang="en-US" altLang="zh-TW" sz="1800" dirty="0"/>
              <a:t>TTC</a:t>
            </a:r>
            <a:r>
              <a:rPr lang="zh-TW" altLang="en-US" sz="1800" dirty="0"/>
              <a:t>時間下，有更長的反應時間。</a:t>
            </a:r>
            <a:r>
              <a:rPr lang="en-US" altLang="zh-TW" sz="1800" dirty="0">
                <a:sym typeface="Wingdings" panose="05000000000000000000" pitchFamily="2" charset="2"/>
              </a:rPr>
              <a:t></a:t>
            </a:r>
            <a:r>
              <a:rPr lang="zh-TW" altLang="en-US" sz="1800" dirty="0">
                <a:sym typeface="Wingdings" panose="05000000000000000000" pitchFamily="2" charset="2"/>
              </a:rPr>
              <a:t>他們在更危險的情況下表現得沒那麼警惕。</a:t>
            </a:r>
            <a:endParaRPr lang="en-US" altLang="zh-TW" sz="1800" dirty="0">
              <a:sym typeface="Wingdings" panose="05000000000000000000" pitchFamily="2" charset="2"/>
            </a:endParaRPr>
          </a:p>
          <a:p>
            <a:pPr>
              <a:lnSpc>
                <a:spcPct val="150000"/>
              </a:lnSpc>
              <a:buFont typeface="Tw Cen MT" panose="020B0602020104020603" pitchFamily="34" charset="0"/>
              <a:buChar char="•"/>
            </a:pPr>
            <a:r>
              <a:rPr lang="zh-TW" altLang="en-US" sz="1800" dirty="0"/>
              <a:t>場景</a:t>
            </a:r>
            <a:r>
              <a:rPr lang="en-US" altLang="zh-TW" sz="1800" dirty="0"/>
              <a:t>1</a:t>
            </a:r>
            <a:r>
              <a:rPr lang="zh-TW" altLang="en-US" sz="1800" dirty="0"/>
              <a:t>，在</a:t>
            </a:r>
            <a:r>
              <a:rPr lang="en-US" altLang="zh-TW" sz="1800" dirty="0"/>
              <a:t>Q5</a:t>
            </a:r>
            <a:r>
              <a:rPr lang="zh-TW" altLang="en-US" sz="1800" dirty="0"/>
              <a:t>衝突嚴重性主觀評估中，德國受測者的分數高於中國受測者</a:t>
            </a:r>
            <a:r>
              <a:rPr lang="en-US" altLang="zh-TW" sz="1800" dirty="0">
                <a:sym typeface="Wingdings" panose="05000000000000000000" pitchFamily="2" charset="2"/>
              </a:rPr>
              <a:t></a:t>
            </a:r>
            <a:r>
              <a:rPr lang="zh-TW" altLang="en-US" sz="1800" dirty="0">
                <a:sym typeface="Wingdings" panose="05000000000000000000" pitchFamily="2" charset="2"/>
              </a:rPr>
              <a:t>德國受測者在與前方摩托車互動時更加謹慎，或摩托車對德國受測者產生較大的刺激。</a:t>
            </a:r>
            <a:endParaRPr lang="en-US" altLang="zh-TW" sz="1800" dirty="0">
              <a:sym typeface="Wingdings" panose="05000000000000000000" pitchFamily="2" charset="2"/>
            </a:endParaRPr>
          </a:p>
          <a:p>
            <a:pPr>
              <a:lnSpc>
                <a:spcPct val="150000"/>
              </a:lnSpc>
              <a:buFont typeface="Tw Cen MT" panose="020B0602020104020603" pitchFamily="34" charset="0"/>
              <a:buChar char="•"/>
            </a:pPr>
            <a:r>
              <a:rPr lang="zh-TW" altLang="en-US" sz="1800" dirty="0">
                <a:sym typeface="Wingdings" panose="05000000000000000000" pitchFamily="2" charset="2"/>
              </a:rPr>
              <a:t>對於最小的縱向距離，中國受測者比德國受測者的分佈還要分散</a:t>
            </a:r>
            <a:r>
              <a:rPr lang="en-US" altLang="zh-TW" sz="1800" dirty="0">
                <a:sym typeface="Wingdings" panose="05000000000000000000" pitchFamily="2" charset="2"/>
              </a:rPr>
              <a:t></a:t>
            </a:r>
            <a:r>
              <a:rPr lang="zh-TW" altLang="en-US" sz="1800" dirty="0">
                <a:sym typeface="Wingdings" panose="05000000000000000000" pitchFamily="2" charset="2"/>
              </a:rPr>
              <a:t>中國的城市基礎建設正以驚人的速度快速成長，但德國的道路環境變化並沒有中國的那麼快。</a:t>
            </a:r>
            <a:endParaRPr lang="en-US" altLang="zh-TW" sz="1800" dirty="0">
              <a:sym typeface="Wingdings" panose="05000000000000000000" pitchFamily="2" charset="2"/>
            </a:endParaRPr>
          </a:p>
          <a:p>
            <a:pPr>
              <a:lnSpc>
                <a:spcPct val="150000"/>
              </a:lnSpc>
              <a:buFont typeface="Tw Cen MT" panose="020B0602020104020603" pitchFamily="34" charset="0"/>
              <a:buChar char="•"/>
            </a:pPr>
            <a:r>
              <a:rPr lang="zh-TW" altLang="en-US" sz="1800" dirty="0">
                <a:sym typeface="Wingdings" panose="05000000000000000000" pitchFamily="2" charset="2"/>
              </a:rPr>
              <a:t>在場景</a:t>
            </a:r>
            <a:r>
              <a:rPr lang="en-US" altLang="zh-TW" sz="1800" dirty="0">
                <a:sym typeface="Wingdings" panose="05000000000000000000" pitchFamily="2" charset="2"/>
              </a:rPr>
              <a:t>2</a:t>
            </a:r>
            <a:r>
              <a:rPr lang="zh-TW" altLang="en-US" sz="1800" dirty="0">
                <a:sym typeface="Wingdings" panose="05000000000000000000" pitchFamily="2" charset="2"/>
              </a:rPr>
              <a:t>中，在碰撞機率的主觀評估中，中國受測者的分數較高</a:t>
            </a:r>
            <a:r>
              <a:rPr lang="en-US" altLang="zh-TW" sz="1800" dirty="0">
                <a:sym typeface="Wingdings" panose="05000000000000000000" pitchFamily="2" charset="2"/>
              </a:rPr>
              <a:t></a:t>
            </a:r>
            <a:r>
              <a:rPr lang="zh-TW" altLang="en-US" sz="1800" dirty="0">
                <a:sym typeface="Wingdings" panose="05000000000000000000" pitchFamily="2" charset="2"/>
              </a:rPr>
              <a:t>因為監管的問題，違規的發生頻率較高，較容易與行人發生交通衝突</a:t>
            </a:r>
            <a:r>
              <a:rPr lang="en-US" altLang="zh-TW" sz="1800" dirty="0">
                <a:sym typeface="Wingdings" panose="05000000000000000000" pitchFamily="2" charset="2"/>
              </a:rPr>
              <a:t></a:t>
            </a:r>
            <a:r>
              <a:rPr lang="zh-TW" altLang="en-US" sz="1800" dirty="0">
                <a:sym typeface="Wingdings" panose="05000000000000000000" pitchFamily="2" charset="2"/>
              </a:rPr>
              <a:t>可能使得主觀評估產生嚴重差異。</a:t>
            </a:r>
            <a:endParaRPr lang="en-US" altLang="zh-TW" sz="1800" dirty="0">
              <a:sym typeface="Wingdings" panose="05000000000000000000" pitchFamily="2" charset="2"/>
            </a:endParaRPr>
          </a:p>
          <a:p>
            <a:pPr>
              <a:lnSpc>
                <a:spcPct val="150000"/>
              </a:lnSpc>
              <a:buFont typeface="Tw Cen MT" panose="020B0602020104020603" pitchFamily="34" charset="0"/>
              <a:buChar char="•"/>
            </a:pPr>
            <a:endParaRPr lang="en-US" altLang="zh-TW" sz="1800" dirty="0">
              <a:sym typeface="Wingdings" panose="05000000000000000000" pitchFamily="2" charset="2"/>
            </a:endParaRPr>
          </a:p>
          <a:p>
            <a:pPr>
              <a:lnSpc>
                <a:spcPct val="150000"/>
              </a:lnSpc>
              <a:buFont typeface="Tw Cen MT" panose="020B0602020104020603" pitchFamily="34" charset="0"/>
              <a:buChar char="•"/>
            </a:pPr>
            <a:endParaRPr lang="zh-TW" altLang="en-US" sz="1800" dirty="0"/>
          </a:p>
        </p:txBody>
      </p:sp>
      <p:sp>
        <p:nvSpPr>
          <p:cNvPr id="4" name="投影片編號版面配置區 3">
            <a:extLst>
              <a:ext uri="{FF2B5EF4-FFF2-40B4-BE49-F238E27FC236}">
                <a16:creationId xmlns:a16="http://schemas.microsoft.com/office/drawing/2014/main" id="{EAC52FAA-2FC9-447F-A825-D337082E7A6C}"/>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482677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lstStyle/>
          <a:p>
            <a:r>
              <a:rPr lang="en-US" altLang="zh-TW" cap="none" dirty="0"/>
              <a:t>Discussion &amp; Conclusion</a:t>
            </a:r>
            <a:endParaRPr lang="zh-TW" altLang="en-US" cap="none" dirty="0"/>
          </a:p>
        </p:txBody>
      </p:sp>
      <p:sp>
        <p:nvSpPr>
          <p:cNvPr id="3" name="內容版面配置區 2">
            <a:extLst>
              <a:ext uri="{FF2B5EF4-FFF2-40B4-BE49-F238E27FC236}">
                <a16:creationId xmlns:a16="http://schemas.microsoft.com/office/drawing/2014/main" id="{DB75129B-4FEC-4F78-A7A4-BA67BDA5A3E5}"/>
              </a:ext>
            </a:extLst>
          </p:cNvPr>
          <p:cNvSpPr>
            <a:spLocks noGrp="1"/>
          </p:cNvSpPr>
          <p:nvPr>
            <p:ph idx="1"/>
          </p:nvPr>
        </p:nvSpPr>
        <p:spPr>
          <a:xfrm>
            <a:off x="1024128" y="1729047"/>
            <a:ext cx="9720071" cy="5128953"/>
          </a:xfrm>
        </p:spPr>
        <p:txBody>
          <a:bodyPr>
            <a:normAutofit/>
          </a:bodyPr>
          <a:lstStyle/>
          <a:p>
            <a:pPr>
              <a:lnSpc>
                <a:spcPct val="150000"/>
              </a:lnSpc>
              <a:buFont typeface="Tw Cen MT" panose="020B0602020104020603" pitchFamily="34" charset="0"/>
              <a:buChar char="•"/>
            </a:pPr>
            <a:r>
              <a:rPr lang="zh-TW" altLang="en-US" sz="1800" dirty="0">
                <a:sym typeface="Wingdings" panose="05000000000000000000" pitchFamily="2" charset="2"/>
              </a:rPr>
              <a:t>在場景</a:t>
            </a:r>
            <a:r>
              <a:rPr lang="en-US" altLang="zh-TW" sz="1800" dirty="0">
                <a:sym typeface="Wingdings" panose="05000000000000000000" pitchFamily="2" charset="2"/>
              </a:rPr>
              <a:t>3</a:t>
            </a:r>
            <a:r>
              <a:rPr lang="zh-TW" altLang="en-US" sz="1800" dirty="0">
                <a:sym typeface="Wingdings" panose="05000000000000000000" pitchFamily="2" charset="2"/>
              </a:rPr>
              <a:t>中，在相同的</a:t>
            </a:r>
            <a:r>
              <a:rPr lang="en-US" altLang="zh-TW" sz="1800" dirty="0">
                <a:sym typeface="Wingdings" panose="05000000000000000000" pitchFamily="2" charset="2"/>
              </a:rPr>
              <a:t>TTC</a:t>
            </a:r>
            <a:r>
              <a:rPr lang="zh-TW" altLang="en-US" sz="1800" dirty="0">
                <a:sym typeface="Wingdings" panose="05000000000000000000" pitchFamily="2" charset="2"/>
              </a:rPr>
              <a:t>水平下，中國受測者的反應時間較長</a:t>
            </a:r>
            <a:r>
              <a:rPr lang="en-US" altLang="zh-TW" sz="1800" dirty="0">
                <a:sym typeface="Wingdings" panose="05000000000000000000" pitchFamily="2" charset="2"/>
              </a:rPr>
              <a:t></a:t>
            </a:r>
            <a:r>
              <a:rPr lang="zh-TW" altLang="en-US" sz="1800" dirty="0">
                <a:sym typeface="Wingdings" panose="05000000000000000000" pitchFamily="2" charset="2"/>
              </a:rPr>
              <a:t>警惕性較低，或野豬對德國受測者產生了較大的刺激；或者為已開發國家與開發中國家對動物方面的重視程度不同。</a:t>
            </a:r>
            <a:endParaRPr lang="en-US" altLang="zh-TW" sz="1800" dirty="0">
              <a:sym typeface="Wingdings" panose="05000000000000000000" pitchFamily="2" charset="2"/>
            </a:endParaRPr>
          </a:p>
          <a:p>
            <a:pPr>
              <a:lnSpc>
                <a:spcPct val="150000"/>
              </a:lnSpc>
              <a:buFont typeface="Tw Cen MT" panose="020B0602020104020603" pitchFamily="34" charset="0"/>
              <a:buChar char="•"/>
            </a:pPr>
            <a:r>
              <a:rPr lang="zh-TW" altLang="en-US" sz="1800" dirty="0">
                <a:sym typeface="Wingdings" panose="05000000000000000000" pitchFamily="2" charset="2"/>
              </a:rPr>
              <a:t>在相同情況下，中國受測者與德國受測者的規避風險行為和主觀評估方面大不相同。</a:t>
            </a:r>
            <a:endParaRPr lang="en-US" altLang="zh-TW" sz="1800" dirty="0">
              <a:sym typeface="Wingdings" panose="05000000000000000000" pitchFamily="2" charset="2"/>
            </a:endParaRPr>
          </a:p>
          <a:p>
            <a:pPr>
              <a:lnSpc>
                <a:spcPct val="150000"/>
              </a:lnSpc>
              <a:buFont typeface="Tw Cen MT" panose="020B0602020104020603" pitchFamily="34" charset="0"/>
              <a:buChar char="•"/>
            </a:pPr>
            <a:r>
              <a:rPr lang="zh-TW" altLang="en-US" sz="1800" dirty="0">
                <a:sym typeface="Wingdings" panose="05000000000000000000" pitchFamily="2" charset="2"/>
              </a:rPr>
              <a:t>駕駛者的規避風險行為與何時發生碰撞以及如何發生碰撞嚴重度的可能性密切相關。</a:t>
            </a:r>
            <a:endParaRPr lang="en-US" altLang="zh-TW" sz="1800" dirty="0">
              <a:sym typeface="Wingdings" panose="05000000000000000000" pitchFamily="2" charset="2"/>
            </a:endParaRPr>
          </a:p>
          <a:p>
            <a:pPr>
              <a:lnSpc>
                <a:spcPct val="150000"/>
              </a:lnSpc>
              <a:buFont typeface="Tw Cen MT" panose="020B0602020104020603" pitchFamily="34" charset="0"/>
              <a:buChar char="•"/>
            </a:pPr>
            <a:r>
              <a:rPr lang="zh-TW" altLang="en-US" sz="1800" dirty="0">
                <a:sym typeface="Wingdings" panose="05000000000000000000" pitchFamily="2" charset="2"/>
              </a:rPr>
              <a:t>規避行為在不同的文化之間存在著差異。</a:t>
            </a:r>
            <a:endParaRPr lang="en-US" altLang="zh-TW" sz="1800" dirty="0">
              <a:sym typeface="Wingdings" panose="05000000000000000000" pitchFamily="2" charset="2"/>
            </a:endParaRPr>
          </a:p>
          <a:p>
            <a:pPr marL="459486" lvl="1" indent="-285750">
              <a:lnSpc>
                <a:spcPct val="150000"/>
              </a:lnSpc>
              <a:buFont typeface="Wingdings" panose="05000000000000000000" pitchFamily="2" charset="2"/>
              <a:buChar char="ü"/>
            </a:pPr>
            <a:r>
              <a:rPr lang="zh-TW" altLang="en-US" sz="1800" dirty="0">
                <a:sym typeface="Wingdings" panose="05000000000000000000" pitchFamily="2" charset="2"/>
              </a:rPr>
              <a:t>從</a:t>
            </a:r>
            <a:r>
              <a:rPr lang="zh-TW" altLang="en-US" sz="1800" u="sng" dirty="0">
                <a:sym typeface="Wingdings" panose="05000000000000000000" pitchFamily="2" charset="2"/>
              </a:rPr>
              <a:t>客觀</a:t>
            </a:r>
            <a:r>
              <a:rPr lang="zh-TW" altLang="en-US" sz="1800" dirty="0">
                <a:sym typeface="Wingdings" panose="05000000000000000000" pitchFamily="2" charset="2"/>
              </a:rPr>
              <a:t>的數據來看，在遇到摩托車及野豬時，可看出中國受測者謹慎程度較低；但是在與行人發生衝突時，兩者間的規避風險行為並無顯著差異。</a:t>
            </a:r>
            <a:endParaRPr lang="en-US" altLang="zh-TW" sz="1800" dirty="0">
              <a:sym typeface="Wingdings" panose="05000000000000000000" pitchFamily="2" charset="2"/>
            </a:endParaRPr>
          </a:p>
          <a:p>
            <a:pPr marL="459486" lvl="1" indent="-285750">
              <a:lnSpc>
                <a:spcPct val="150000"/>
              </a:lnSpc>
              <a:buFont typeface="Wingdings" panose="05000000000000000000" pitchFamily="2" charset="2"/>
              <a:buChar char="ü"/>
            </a:pPr>
            <a:r>
              <a:rPr lang="zh-TW" altLang="en-US" sz="1800" dirty="0">
                <a:sym typeface="Wingdings" panose="05000000000000000000" pitchFamily="2" charset="2"/>
              </a:rPr>
              <a:t>從</a:t>
            </a:r>
            <a:r>
              <a:rPr lang="zh-TW" altLang="en-US" sz="1800" u="sng" dirty="0">
                <a:sym typeface="Wingdings" panose="05000000000000000000" pitchFamily="2" charset="2"/>
              </a:rPr>
              <a:t>主觀的</a:t>
            </a:r>
            <a:r>
              <a:rPr lang="zh-TW" altLang="en-US" sz="1800" dirty="0">
                <a:sym typeface="Wingdings" panose="05000000000000000000" pitchFamily="2" charset="2"/>
              </a:rPr>
              <a:t>數據來看，德國受測者對於衝突的嚴重程度分數較高，而對於行人的衝突而言，中國受測者的主觀評估分數較高。</a:t>
            </a:r>
            <a:endParaRPr lang="en-US" altLang="zh-TW" sz="1800" dirty="0">
              <a:sym typeface="Wingdings" panose="05000000000000000000" pitchFamily="2" charset="2"/>
            </a:endParaRPr>
          </a:p>
          <a:p>
            <a:pPr>
              <a:lnSpc>
                <a:spcPct val="150000"/>
              </a:lnSpc>
              <a:buFont typeface="Tw Cen MT" panose="020B0602020104020603" pitchFamily="34" charset="0"/>
              <a:buChar char="•"/>
            </a:pPr>
            <a:endParaRPr lang="zh-TW" altLang="en-US" sz="1800" dirty="0"/>
          </a:p>
        </p:txBody>
      </p:sp>
      <p:sp>
        <p:nvSpPr>
          <p:cNvPr id="4" name="投影片編號版面配置區 3">
            <a:extLst>
              <a:ext uri="{FF2B5EF4-FFF2-40B4-BE49-F238E27FC236}">
                <a16:creationId xmlns:a16="http://schemas.microsoft.com/office/drawing/2014/main" id="{580889D9-F468-41BC-98A7-0A2922CC3BEC}"/>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369072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lstStyle/>
          <a:p>
            <a:r>
              <a:rPr lang="en-US" altLang="zh-TW" cap="none" dirty="0"/>
              <a:t>Introduction</a:t>
            </a:r>
            <a:endParaRPr lang="zh-TW" altLang="en-US" cap="none" dirty="0"/>
          </a:p>
        </p:txBody>
      </p:sp>
      <p:sp>
        <p:nvSpPr>
          <p:cNvPr id="3" name="內容版面配置區 2">
            <a:extLst>
              <a:ext uri="{FF2B5EF4-FFF2-40B4-BE49-F238E27FC236}">
                <a16:creationId xmlns:a16="http://schemas.microsoft.com/office/drawing/2014/main" id="{DB75129B-4FEC-4F78-A7A4-BA67BDA5A3E5}"/>
              </a:ext>
            </a:extLst>
          </p:cNvPr>
          <p:cNvSpPr>
            <a:spLocks noGrp="1"/>
          </p:cNvSpPr>
          <p:nvPr>
            <p:ph idx="1"/>
          </p:nvPr>
        </p:nvSpPr>
        <p:spPr/>
        <p:txBody>
          <a:bodyPr>
            <a:normAutofit/>
          </a:bodyPr>
          <a:lstStyle/>
          <a:p>
            <a:pPr>
              <a:lnSpc>
                <a:spcPct val="150000"/>
              </a:lnSpc>
              <a:buFont typeface="Tw Cen MT" panose="020B0602020104020603" pitchFamily="34" charset="0"/>
              <a:buChar char="•"/>
            </a:pPr>
            <a:r>
              <a:rPr lang="zh-TW" altLang="en-US" sz="1800" dirty="0"/>
              <a:t>全世界每年大約有</a:t>
            </a:r>
            <a:r>
              <a:rPr lang="en-US" altLang="zh-TW" sz="1800" dirty="0"/>
              <a:t>125</a:t>
            </a:r>
            <a:r>
              <a:rPr lang="zh-TW" altLang="en-US" sz="1800" dirty="0"/>
              <a:t>萬人在交通事故中喪生</a:t>
            </a:r>
            <a:r>
              <a:rPr lang="en-US" altLang="zh-TW" sz="1800" dirty="0"/>
              <a:t>((World Health Organization</a:t>
            </a:r>
            <a:r>
              <a:rPr lang="zh-TW" altLang="en-US" sz="1800" dirty="0"/>
              <a:t> </a:t>
            </a:r>
            <a:r>
              <a:rPr lang="en-US" altLang="zh-TW" sz="1800" dirty="0"/>
              <a:t>(WHO), 2015)</a:t>
            </a:r>
          </a:p>
          <a:p>
            <a:pPr>
              <a:lnSpc>
                <a:spcPct val="150000"/>
              </a:lnSpc>
              <a:buFont typeface="Tw Cen MT" panose="020B0602020104020603" pitchFamily="34" charset="0"/>
              <a:buChar char="•"/>
            </a:pPr>
            <a:r>
              <a:rPr lang="zh-TW" altLang="en-US" sz="1800" dirty="0"/>
              <a:t>交通衝突是交通系統中非常普遍的一種現象，而駕駛者的相關因素</a:t>
            </a:r>
            <a:r>
              <a:rPr lang="en-US" altLang="zh-TW" sz="1800" dirty="0"/>
              <a:t>(</a:t>
            </a:r>
            <a:r>
              <a:rPr lang="zh-TW" altLang="en-US" sz="1800" dirty="0"/>
              <a:t>年齡、性別、駕駛經驗等</a:t>
            </a:r>
            <a:r>
              <a:rPr lang="en-US" altLang="zh-TW" sz="1800" dirty="0"/>
              <a:t>)</a:t>
            </a:r>
            <a:r>
              <a:rPr lang="zh-TW" altLang="en-US" sz="1800" dirty="0"/>
              <a:t>以及以及駕駛者行為等都會影響何時以及如何發生嚴重的碰撞，其中駕駛行為可以定義為：操作行為、視覺行為、生理</a:t>
            </a:r>
            <a:r>
              <a:rPr lang="en-US" altLang="zh-TW" sz="1800" dirty="0"/>
              <a:t>-</a:t>
            </a:r>
            <a:r>
              <a:rPr lang="zh-TW" altLang="en-US" sz="1800" dirty="0"/>
              <a:t>心理數值。</a:t>
            </a:r>
            <a:r>
              <a:rPr lang="it-IT" altLang="zh-TW" sz="1800" dirty="0"/>
              <a:t>(Sacchi &amp; Sayed, 2016; Shahdah, Saccomanno, &amp; Persaud, 2015)</a:t>
            </a:r>
          </a:p>
          <a:p>
            <a:pPr>
              <a:lnSpc>
                <a:spcPct val="150000"/>
              </a:lnSpc>
              <a:buFont typeface="Tw Cen MT" panose="020B0602020104020603" pitchFamily="34" charset="0"/>
              <a:buChar char="•"/>
            </a:pPr>
            <a:r>
              <a:rPr lang="zh-TW" altLang="en-US" sz="1800" dirty="0"/>
              <a:t>在需多文獻中，文化差異已被研究出是影響駕駛行為的因素之一</a:t>
            </a:r>
            <a:r>
              <a:rPr lang="en-US" altLang="zh-TW" sz="1800" dirty="0"/>
              <a:t>(</a:t>
            </a:r>
            <a:r>
              <a:rPr lang="en-US" altLang="zh-TW" sz="1800" dirty="0" err="1"/>
              <a:t>Sârbescu</a:t>
            </a:r>
            <a:r>
              <a:rPr lang="en-US" altLang="zh-TW" sz="1800" dirty="0"/>
              <a:t>, </a:t>
            </a:r>
            <a:r>
              <a:rPr lang="en-US" altLang="zh-TW" sz="1800" dirty="0" err="1"/>
              <a:t>Stanojevic</a:t>
            </a:r>
            <a:r>
              <a:rPr lang="en-US" altLang="zh-TW" sz="1800" dirty="0"/>
              <a:t>´ , &amp; Jovanovic´ ,2014) (</a:t>
            </a:r>
            <a:r>
              <a:rPr lang="en-US" altLang="zh-TW" sz="1800" dirty="0" err="1"/>
              <a:t>Özkan</a:t>
            </a:r>
            <a:r>
              <a:rPr lang="en-US" altLang="zh-TW" sz="1800" dirty="0"/>
              <a:t>,</a:t>
            </a:r>
            <a:r>
              <a:rPr lang="zh-TW" altLang="en-US" sz="1800" dirty="0"/>
              <a:t> </a:t>
            </a:r>
            <a:r>
              <a:rPr lang="en-US" altLang="zh-TW" sz="1800" dirty="0" err="1"/>
              <a:t>Lajunen</a:t>
            </a:r>
            <a:r>
              <a:rPr lang="en-US" altLang="zh-TW" sz="1800" dirty="0"/>
              <a:t>, </a:t>
            </a:r>
            <a:r>
              <a:rPr lang="en-US" altLang="zh-TW" sz="1800" dirty="0" err="1"/>
              <a:t>Chliaoutakis</a:t>
            </a:r>
            <a:r>
              <a:rPr lang="en-US" altLang="zh-TW" sz="1800" dirty="0"/>
              <a:t>, Parker, &amp; </a:t>
            </a:r>
            <a:r>
              <a:rPr lang="en-US" altLang="zh-TW" sz="1800" dirty="0" err="1"/>
              <a:t>Summala</a:t>
            </a:r>
            <a:r>
              <a:rPr lang="en-US" altLang="zh-TW" sz="1800" dirty="0"/>
              <a:t>, 2006)</a:t>
            </a:r>
          </a:p>
          <a:p>
            <a:pPr>
              <a:lnSpc>
                <a:spcPct val="150000"/>
              </a:lnSpc>
              <a:buFont typeface="Tw Cen MT" panose="020B0602020104020603" pitchFamily="34" charset="0"/>
              <a:buChar char="•"/>
            </a:pPr>
            <a:endParaRPr lang="it-IT" altLang="zh-TW" sz="1800" dirty="0"/>
          </a:p>
        </p:txBody>
      </p:sp>
      <p:sp>
        <p:nvSpPr>
          <p:cNvPr id="4" name="文字方塊 3">
            <a:extLst>
              <a:ext uri="{FF2B5EF4-FFF2-40B4-BE49-F238E27FC236}">
                <a16:creationId xmlns:a16="http://schemas.microsoft.com/office/drawing/2014/main" id="{B91587CF-0518-4B86-BC8D-23C66FCE234A}"/>
              </a:ext>
            </a:extLst>
          </p:cNvPr>
          <p:cNvSpPr txBox="1"/>
          <p:nvPr/>
        </p:nvSpPr>
        <p:spPr>
          <a:xfrm>
            <a:off x="1882140" y="5238845"/>
            <a:ext cx="8427720" cy="970762"/>
          </a:xfrm>
          <a:prstGeom prst="roundRect">
            <a:avLst/>
          </a:prstGeom>
          <a:solidFill>
            <a:schemeClr val="accent1">
              <a:lumMod val="40000"/>
              <a:lumOff val="60000"/>
            </a:schemeClr>
          </a:solidFill>
        </p:spPr>
        <p:txBody>
          <a:bodyPr wrap="square" rtlCol="0">
            <a:spAutoFit/>
          </a:bodyPr>
          <a:lstStyle/>
          <a:p>
            <a:pPr>
              <a:lnSpc>
                <a:spcPct val="150000"/>
              </a:lnSpc>
            </a:pPr>
            <a:r>
              <a:rPr lang="zh-TW" altLang="en-US" dirty="0"/>
              <a:t>使用駕駛模擬器的優勢，創建不同的交通衝突場景，並在不威脅受測者的生命和健康下進行實驗，測試不同文化的駕駛者在遇到緊急情況時的駕駛行為差異。</a:t>
            </a:r>
          </a:p>
        </p:txBody>
      </p:sp>
      <p:sp>
        <p:nvSpPr>
          <p:cNvPr id="6" name="投影片編號版面配置區 5">
            <a:extLst>
              <a:ext uri="{FF2B5EF4-FFF2-40B4-BE49-F238E27FC236}">
                <a16:creationId xmlns:a16="http://schemas.microsoft.com/office/drawing/2014/main" id="{286A81F7-1856-4B78-ADE4-655566EEF490}"/>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83377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lstStyle/>
          <a:p>
            <a:r>
              <a:rPr lang="en-US" altLang="zh-TW" cap="none" dirty="0"/>
              <a:t>Introduction</a:t>
            </a:r>
            <a:endParaRPr lang="zh-TW" altLang="en-US" cap="none" dirty="0"/>
          </a:p>
        </p:txBody>
      </p:sp>
      <p:sp>
        <p:nvSpPr>
          <p:cNvPr id="3" name="內容版面配置區 2">
            <a:extLst>
              <a:ext uri="{FF2B5EF4-FFF2-40B4-BE49-F238E27FC236}">
                <a16:creationId xmlns:a16="http://schemas.microsoft.com/office/drawing/2014/main" id="{DB75129B-4FEC-4F78-A7A4-BA67BDA5A3E5}"/>
              </a:ext>
            </a:extLst>
          </p:cNvPr>
          <p:cNvSpPr>
            <a:spLocks noGrp="1"/>
          </p:cNvSpPr>
          <p:nvPr>
            <p:ph idx="1"/>
          </p:nvPr>
        </p:nvSpPr>
        <p:spPr/>
        <p:txBody>
          <a:bodyPr>
            <a:normAutofit/>
          </a:bodyPr>
          <a:lstStyle/>
          <a:p>
            <a:pPr>
              <a:lnSpc>
                <a:spcPct val="150000"/>
              </a:lnSpc>
              <a:buFont typeface="Tw Cen MT" panose="020B0602020104020603" pitchFamily="34" charset="0"/>
              <a:buChar char="•"/>
            </a:pPr>
            <a:r>
              <a:rPr lang="zh-TW" altLang="en-US" sz="1800" b="1" u="sng" dirty="0"/>
              <a:t>中國</a:t>
            </a:r>
            <a:r>
              <a:rPr lang="zh-TW" altLang="en-US" sz="1800" dirty="0"/>
              <a:t>：隨著經濟發展，在過去</a:t>
            </a:r>
            <a:r>
              <a:rPr lang="en-US" altLang="zh-TW" sz="1800" dirty="0"/>
              <a:t>30</a:t>
            </a:r>
            <a:r>
              <a:rPr lang="zh-TW" altLang="en-US" sz="1800" dirty="0"/>
              <a:t>年中經歷了機動車數量的快速增長，</a:t>
            </a:r>
            <a:r>
              <a:rPr lang="en-US" altLang="zh-TW" sz="1800" dirty="0"/>
              <a:t>2016</a:t>
            </a:r>
            <a:r>
              <a:rPr lang="zh-TW" altLang="en-US" sz="1800" dirty="0"/>
              <a:t>年，全國公路總里程數達到</a:t>
            </a:r>
            <a:r>
              <a:rPr lang="en-US" altLang="zh-TW" sz="1800" dirty="0"/>
              <a:t>46963</a:t>
            </a:r>
            <a:r>
              <a:rPr lang="zh-TW" altLang="en-US" sz="1800" dirty="0"/>
              <a:t>萬公里。</a:t>
            </a:r>
            <a:r>
              <a:rPr lang="en-US" altLang="zh-TW" sz="1800" dirty="0"/>
              <a:t>(</a:t>
            </a:r>
            <a:r>
              <a:rPr lang="en-US" altLang="zh-TW" sz="1800" dirty="0">
                <a:hlinkClick r:id="rId3"/>
              </a:rPr>
              <a:t>http://www.chinahighway.com</a:t>
            </a:r>
            <a:r>
              <a:rPr lang="en-US" altLang="zh-TW" sz="1800" dirty="0"/>
              <a:t>)</a:t>
            </a:r>
            <a:r>
              <a:rPr lang="zh-TW" altLang="en-US" sz="1800" dirty="0"/>
              <a:t>。</a:t>
            </a:r>
            <a:endParaRPr lang="en-US" altLang="zh-TW" sz="1800" dirty="0"/>
          </a:p>
          <a:p>
            <a:pPr>
              <a:lnSpc>
                <a:spcPct val="150000"/>
              </a:lnSpc>
              <a:buFont typeface="Tw Cen MT" panose="020B0602020104020603" pitchFamily="34" charset="0"/>
              <a:buChar char="•"/>
            </a:pPr>
            <a:r>
              <a:rPr lang="en-US" altLang="zh-TW" sz="1800" dirty="0"/>
              <a:t>2016</a:t>
            </a:r>
            <a:r>
              <a:rPr lang="zh-TW" altLang="en-US" sz="1800" dirty="0"/>
              <a:t>年，</a:t>
            </a:r>
            <a:r>
              <a:rPr lang="en-US" altLang="zh-TW" sz="1800" dirty="0"/>
              <a:t>63,000</a:t>
            </a:r>
            <a:r>
              <a:rPr lang="zh-TW" altLang="en-US" sz="1800" dirty="0"/>
              <a:t>多人因交通事故而喪生，其中有</a:t>
            </a:r>
            <a:r>
              <a:rPr lang="en-US" altLang="zh-TW" sz="1800" dirty="0"/>
              <a:t>29.10%</a:t>
            </a:r>
            <a:r>
              <a:rPr lang="zh-TW" altLang="en-US" sz="1800" dirty="0"/>
              <a:t>為車輛與行人之間所發生的交通事故</a:t>
            </a:r>
            <a:r>
              <a:rPr lang="en-US" altLang="zh-TW" sz="1800" dirty="0"/>
              <a:t>(《</a:t>
            </a:r>
            <a:r>
              <a:rPr lang="zh-TW" altLang="en-US" sz="1800" dirty="0"/>
              <a:t>道路交通安全發展報告</a:t>
            </a:r>
            <a:r>
              <a:rPr lang="en-US" altLang="zh-TW" sz="1800" dirty="0"/>
              <a:t>》</a:t>
            </a:r>
            <a:r>
              <a:rPr lang="zh-TW" altLang="en-US" sz="1800" dirty="0"/>
              <a:t>，</a:t>
            </a:r>
            <a:r>
              <a:rPr lang="en-US" altLang="zh-TW" sz="1800" dirty="0"/>
              <a:t>2017)</a:t>
            </a:r>
            <a:r>
              <a:rPr lang="zh-TW" altLang="en-US" sz="1800" dirty="0"/>
              <a:t>。</a:t>
            </a:r>
            <a:endParaRPr lang="en-US" altLang="zh-TW" sz="1800" dirty="0"/>
          </a:p>
          <a:p>
            <a:pPr>
              <a:lnSpc>
                <a:spcPct val="150000"/>
              </a:lnSpc>
              <a:buFont typeface="Tw Cen MT" panose="020B0602020104020603" pitchFamily="34" charset="0"/>
              <a:buChar char="•"/>
            </a:pPr>
            <a:r>
              <a:rPr lang="zh-TW" altLang="en-US" sz="1800" b="1" u="sng" dirty="0"/>
              <a:t>德國</a:t>
            </a:r>
            <a:r>
              <a:rPr lang="zh-TW" altLang="en-US" sz="1800" dirty="0"/>
              <a:t>：為汽車和現代高速公路的發源地，從</a:t>
            </a:r>
            <a:r>
              <a:rPr lang="en-US" altLang="zh-TW" sz="1800" dirty="0"/>
              <a:t>1970</a:t>
            </a:r>
            <a:r>
              <a:rPr lang="zh-TW" altLang="en-US" sz="1800" dirty="0"/>
              <a:t>年代開始就一直重視交通安全，</a:t>
            </a:r>
            <a:r>
              <a:rPr lang="en-US" altLang="zh-TW" sz="1800" dirty="0"/>
              <a:t>1973</a:t>
            </a:r>
            <a:r>
              <a:rPr lang="zh-TW" altLang="en-US" sz="1800" dirty="0"/>
              <a:t>年德意志聯邦共和國首次提出了交通安全法規，並每兩年發布一次，以預防交通事故。</a:t>
            </a:r>
            <a:r>
              <a:rPr lang="en-US" altLang="zh-TW" sz="1800" dirty="0"/>
              <a:t>2016</a:t>
            </a:r>
            <a:r>
              <a:rPr lang="zh-TW" altLang="en-US" sz="1800" dirty="0"/>
              <a:t>年，全國道路總里程達到</a:t>
            </a:r>
            <a:r>
              <a:rPr lang="en-US" altLang="zh-TW" sz="1800" dirty="0"/>
              <a:t>23</a:t>
            </a:r>
            <a:r>
              <a:rPr lang="zh-TW" altLang="en-US" sz="1800" dirty="0"/>
              <a:t>萬公里</a:t>
            </a:r>
            <a:r>
              <a:rPr lang="en-US" altLang="zh-TW" sz="1800" dirty="0"/>
              <a:t>(</a:t>
            </a:r>
            <a:r>
              <a:rPr lang="en-US" altLang="zh-TW" sz="1800" dirty="0">
                <a:hlinkClick r:id="rId4"/>
              </a:rPr>
              <a:t>https://www.destatis.de)</a:t>
            </a:r>
            <a:r>
              <a:rPr lang="zh-TW" altLang="en-US" sz="1800" dirty="0"/>
              <a:t>。</a:t>
            </a:r>
            <a:endParaRPr lang="it-IT" altLang="zh-TW" sz="1800" dirty="0"/>
          </a:p>
        </p:txBody>
      </p:sp>
      <p:graphicFrame>
        <p:nvGraphicFramePr>
          <p:cNvPr id="5" name="表格 4">
            <a:extLst>
              <a:ext uri="{FF2B5EF4-FFF2-40B4-BE49-F238E27FC236}">
                <a16:creationId xmlns:a16="http://schemas.microsoft.com/office/drawing/2014/main" id="{3AF3EF7A-7ABA-4163-B026-56B9E5543522}"/>
              </a:ext>
            </a:extLst>
          </p:cNvPr>
          <p:cNvGraphicFramePr>
            <a:graphicFrameLocks noGrp="1"/>
          </p:cNvGraphicFramePr>
          <p:nvPr>
            <p:extLst>
              <p:ext uri="{D42A27DB-BD31-4B8C-83A1-F6EECF244321}">
                <p14:modId xmlns:p14="http://schemas.microsoft.com/office/powerpoint/2010/main" val="999330550"/>
              </p:ext>
            </p:extLst>
          </p:nvPr>
        </p:nvGraphicFramePr>
        <p:xfrm>
          <a:off x="3612371" y="5129584"/>
          <a:ext cx="5758942" cy="1341120"/>
        </p:xfrm>
        <a:graphic>
          <a:graphicData uri="http://schemas.openxmlformats.org/drawingml/2006/table">
            <a:tbl>
              <a:tblPr firstRow="1" bandRow="1">
                <a:tableStyleId>{3B4B98B0-60AC-42C2-AFA5-B58CD77FA1E5}</a:tableStyleId>
              </a:tblPr>
              <a:tblGrid>
                <a:gridCol w="3516630">
                  <a:extLst>
                    <a:ext uri="{9D8B030D-6E8A-4147-A177-3AD203B41FA5}">
                      <a16:colId xmlns:a16="http://schemas.microsoft.com/office/drawing/2014/main" val="2225697092"/>
                    </a:ext>
                  </a:extLst>
                </a:gridCol>
                <a:gridCol w="1121156">
                  <a:extLst>
                    <a:ext uri="{9D8B030D-6E8A-4147-A177-3AD203B41FA5}">
                      <a16:colId xmlns:a16="http://schemas.microsoft.com/office/drawing/2014/main" val="1816173254"/>
                    </a:ext>
                  </a:extLst>
                </a:gridCol>
                <a:gridCol w="1121156">
                  <a:extLst>
                    <a:ext uri="{9D8B030D-6E8A-4147-A177-3AD203B41FA5}">
                      <a16:colId xmlns:a16="http://schemas.microsoft.com/office/drawing/2014/main" val="745227838"/>
                    </a:ext>
                  </a:extLst>
                </a:gridCol>
              </a:tblGrid>
              <a:tr h="253664">
                <a:tc>
                  <a:txBody>
                    <a:bodyPr/>
                    <a:lstStyle/>
                    <a:p>
                      <a:pPr algn="ctr"/>
                      <a:endParaRPr lang="zh-TW" altLang="en-US" sz="1600" b="0" dirty="0">
                        <a:latin typeface="+mn-ea"/>
                        <a:ea typeface="+mn-ea"/>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zh-TW" altLang="en-US" sz="1600" b="1" dirty="0">
                          <a:latin typeface="+mn-ea"/>
                          <a:ea typeface="+mn-ea"/>
                        </a:rPr>
                        <a:t>中國</a:t>
                      </a: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zh-TW" altLang="en-US" sz="1600" b="1" dirty="0">
                          <a:latin typeface="+mn-ea"/>
                          <a:ea typeface="+mn-ea"/>
                        </a:rPr>
                        <a:t>德國</a:t>
                      </a:r>
                    </a:p>
                  </a:txBody>
                  <a:tcPr anchor="ctr">
                    <a:lnL w="12700" cap="flat" cmpd="sng" algn="ctr">
                      <a:solidFill>
                        <a:schemeClr val="bg1"/>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92870146"/>
                  </a:ext>
                </a:extLst>
              </a:tr>
              <a:tr h="253664">
                <a:tc>
                  <a:txBody>
                    <a:bodyPr/>
                    <a:lstStyle/>
                    <a:p>
                      <a:pPr algn="ctr"/>
                      <a:r>
                        <a:rPr lang="zh-TW" altLang="en-US" sz="1600" b="0" dirty="0">
                          <a:latin typeface="+mn-ea"/>
                          <a:ea typeface="+mn-ea"/>
                        </a:rPr>
                        <a:t>人口數量</a:t>
                      </a:r>
                      <a:r>
                        <a:rPr lang="en-US" altLang="zh-TW" sz="1600" b="0" dirty="0">
                          <a:latin typeface="+mn-ea"/>
                          <a:ea typeface="+mn-ea"/>
                        </a:rPr>
                        <a:t>(</a:t>
                      </a:r>
                      <a:r>
                        <a:rPr lang="zh-TW" altLang="en-US" sz="1600" b="0" dirty="0">
                          <a:latin typeface="+mn-ea"/>
                          <a:ea typeface="+mn-ea"/>
                        </a:rPr>
                        <a:t>百萬</a:t>
                      </a:r>
                      <a:r>
                        <a:rPr lang="en-US" altLang="zh-TW" sz="1600" b="0" dirty="0">
                          <a:latin typeface="+mn-ea"/>
                          <a:ea typeface="+mn-ea"/>
                        </a:rPr>
                        <a:t>)</a:t>
                      </a:r>
                      <a:endParaRPr lang="zh-TW" altLang="en-US" sz="1600" b="0" dirty="0">
                        <a:latin typeface="+mn-ea"/>
                        <a:ea typeface="+mn-ea"/>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1382.71</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82.73</a:t>
                      </a:r>
                      <a:endParaRPr lang="zh-TW" altLang="en-US" sz="1600" b="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672854202"/>
                  </a:ext>
                </a:extLst>
              </a:tr>
              <a:tr h="253664">
                <a:tc>
                  <a:txBody>
                    <a:bodyPr/>
                    <a:lstStyle/>
                    <a:p>
                      <a:pPr algn="ctr"/>
                      <a:r>
                        <a:rPr lang="zh-TW" altLang="en-US" sz="1600" b="0" dirty="0">
                          <a:latin typeface="+mn-ea"/>
                          <a:ea typeface="+mn-ea"/>
                        </a:rPr>
                        <a:t>登記車輛數</a:t>
                      </a:r>
                      <a:r>
                        <a:rPr lang="en-US" altLang="zh-TW" sz="1600" b="0" dirty="0">
                          <a:latin typeface="+mn-ea"/>
                          <a:ea typeface="+mn-ea"/>
                        </a:rPr>
                        <a:t>(</a:t>
                      </a:r>
                      <a:r>
                        <a:rPr lang="zh-TW" altLang="en-US" sz="1600" b="0" dirty="0">
                          <a:latin typeface="+mn-ea"/>
                          <a:ea typeface="+mn-ea"/>
                        </a:rPr>
                        <a:t>千</a:t>
                      </a:r>
                      <a:r>
                        <a:rPr lang="en-US" altLang="zh-TW" sz="1600" b="0" dirty="0">
                          <a:latin typeface="+mn-ea"/>
                          <a:ea typeface="+mn-ea"/>
                        </a:rPr>
                        <a:t>)</a:t>
                      </a:r>
                      <a:endParaRPr lang="zh-TW" altLang="en-US" sz="1600" b="0" dirty="0">
                        <a:latin typeface="+mn-ea"/>
                        <a:ea typeface="+mn-ea"/>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250138</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52391</a:t>
                      </a:r>
                      <a:endParaRPr lang="zh-TW" altLang="en-US" sz="1600" b="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640465649"/>
                  </a:ext>
                </a:extLst>
              </a:tr>
              <a:tr h="253664">
                <a:tc>
                  <a:txBody>
                    <a:bodyPr/>
                    <a:lstStyle/>
                    <a:p>
                      <a:pPr algn="ctr"/>
                      <a:r>
                        <a:rPr lang="zh-TW" altLang="en-US" sz="1600" b="0" dirty="0">
                          <a:latin typeface="+mn-ea"/>
                          <a:ea typeface="+mn-ea"/>
                        </a:rPr>
                        <a:t>每</a:t>
                      </a:r>
                      <a:r>
                        <a:rPr lang="en-US" altLang="zh-TW" sz="1600" b="0" dirty="0">
                          <a:latin typeface="+mn-ea"/>
                          <a:ea typeface="+mn-ea"/>
                        </a:rPr>
                        <a:t>10</a:t>
                      </a:r>
                      <a:r>
                        <a:rPr lang="zh-TW" altLang="en-US" sz="1600" b="0" dirty="0">
                          <a:latin typeface="+mn-ea"/>
                          <a:ea typeface="+mn-ea"/>
                        </a:rPr>
                        <a:t>萬人中發生的道路交通死亡人數</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altLang="zh-TW" sz="1600" b="0" dirty="0">
                          <a:latin typeface="+mn-ea"/>
                          <a:ea typeface="+mn-ea"/>
                        </a:rPr>
                        <a:t>18.8</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altLang="zh-TW" sz="1600" b="0" dirty="0">
                          <a:latin typeface="+mn-ea"/>
                          <a:ea typeface="+mn-ea"/>
                        </a:rPr>
                        <a:t>4.3</a:t>
                      </a:r>
                      <a:endParaRPr lang="zh-TW" altLang="en-US" sz="1600" b="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07617030"/>
                  </a:ext>
                </a:extLst>
              </a:tr>
            </a:tbl>
          </a:graphicData>
        </a:graphic>
      </p:graphicFrame>
      <p:sp>
        <p:nvSpPr>
          <p:cNvPr id="6" name="投影片編號版面配置區 5">
            <a:extLst>
              <a:ext uri="{FF2B5EF4-FFF2-40B4-BE49-F238E27FC236}">
                <a16:creationId xmlns:a16="http://schemas.microsoft.com/office/drawing/2014/main" id="{01D50A33-3867-4B89-89B3-C49ECA497D34}"/>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391014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26CE5D-6CB9-4945-BAB9-95802FDD3F23}"/>
              </a:ext>
            </a:extLst>
          </p:cNvPr>
          <p:cNvSpPr>
            <a:spLocks noGrp="1"/>
          </p:cNvSpPr>
          <p:nvPr>
            <p:ph type="title"/>
          </p:nvPr>
        </p:nvSpPr>
        <p:spPr/>
        <p:txBody>
          <a:bodyPr>
            <a:normAutofit/>
          </a:bodyPr>
          <a:lstStyle/>
          <a:p>
            <a:r>
              <a:rPr lang="en-US" altLang="zh-TW" sz="3600" cap="none" dirty="0">
                <a:latin typeface="+mj-ea"/>
              </a:rPr>
              <a:t>Participants</a:t>
            </a:r>
            <a:endParaRPr lang="zh-TW" altLang="en-US" sz="3600" cap="none" dirty="0">
              <a:latin typeface="+mj-ea"/>
            </a:endParaRPr>
          </a:p>
        </p:txBody>
      </p:sp>
      <p:sp>
        <p:nvSpPr>
          <p:cNvPr id="3" name="內容版面配置區 2">
            <a:extLst>
              <a:ext uri="{FF2B5EF4-FFF2-40B4-BE49-F238E27FC236}">
                <a16:creationId xmlns:a16="http://schemas.microsoft.com/office/drawing/2014/main" id="{E83409C9-8A66-4B78-93FF-63C9246A188B}"/>
              </a:ext>
            </a:extLst>
          </p:cNvPr>
          <p:cNvSpPr>
            <a:spLocks noGrp="1"/>
          </p:cNvSpPr>
          <p:nvPr>
            <p:ph idx="1"/>
          </p:nvPr>
        </p:nvSpPr>
        <p:spPr/>
        <p:txBody>
          <a:bodyPr>
            <a:normAutofit/>
          </a:bodyPr>
          <a:lstStyle/>
          <a:p>
            <a:pPr>
              <a:lnSpc>
                <a:spcPct val="150000"/>
              </a:lnSpc>
              <a:buFont typeface="Arial" panose="020B0604020202020204" pitchFamily="34" charset="0"/>
              <a:buChar char="•"/>
            </a:pPr>
            <a:r>
              <a:rPr lang="en-US" altLang="zh-TW" sz="1800" dirty="0"/>
              <a:t>41</a:t>
            </a:r>
            <a:r>
              <a:rPr lang="zh-TW" altLang="en-US" sz="1800" dirty="0"/>
              <a:t>位男性</a:t>
            </a:r>
            <a:r>
              <a:rPr lang="en-US" altLang="zh-TW" sz="1800" dirty="0"/>
              <a:t>(</a:t>
            </a:r>
            <a:r>
              <a:rPr lang="zh-TW" altLang="en-US" sz="1800" dirty="0"/>
              <a:t>德國：</a:t>
            </a:r>
            <a:r>
              <a:rPr lang="en-US" altLang="zh-TW" sz="1800" dirty="0"/>
              <a:t>21</a:t>
            </a:r>
            <a:r>
              <a:rPr lang="zh-TW" altLang="en-US" sz="1800" dirty="0"/>
              <a:t>位；中國：</a:t>
            </a:r>
            <a:r>
              <a:rPr lang="en-US" altLang="zh-TW" sz="1800" dirty="0"/>
              <a:t>20</a:t>
            </a:r>
            <a:r>
              <a:rPr lang="zh-TW" altLang="en-US" sz="1800" dirty="0"/>
              <a:t>位</a:t>
            </a:r>
            <a:r>
              <a:rPr lang="en-US" altLang="zh-TW" sz="1800" dirty="0"/>
              <a:t>)</a:t>
            </a:r>
          </a:p>
          <a:p>
            <a:pPr>
              <a:lnSpc>
                <a:spcPct val="150000"/>
              </a:lnSpc>
              <a:buFont typeface="Arial" panose="020B0604020202020204" pitchFamily="34" charset="0"/>
              <a:buChar char="•"/>
            </a:pPr>
            <a:r>
              <a:rPr lang="en-US" altLang="zh-TW" sz="1800" dirty="0"/>
              <a:t>18~35</a:t>
            </a:r>
            <a:r>
              <a:rPr lang="zh-TW" altLang="en-US" sz="1800" dirty="0"/>
              <a:t>歲</a:t>
            </a:r>
            <a:r>
              <a:rPr lang="en-US" altLang="zh-TW" sz="1800" dirty="0"/>
              <a:t>(</a:t>
            </a:r>
            <a:r>
              <a:rPr lang="zh-TW" altLang="en-US" sz="1800" dirty="0"/>
              <a:t>德國平均：</a:t>
            </a:r>
            <a:r>
              <a:rPr lang="en-US" altLang="zh-TW" sz="1800" dirty="0"/>
              <a:t>25.14</a:t>
            </a:r>
            <a:r>
              <a:rPr lang="zh-TW" altLang="en-US" sz="1800" dirty="0"/>
              <a:t>歲；中國平均：</a:t>
            </a:r>
            <a:r>
              <a:rPr lang="en-US" altLang="zh-TW" sz="1800" dirty="0"/>
              <a:t>25.75</a:t>
            </a:r>
            <a:r>
              <a:rPr lang="zh-TW" altLang="en-US" sz="1800" dirty="0"/>
              <a:t>歲</a:t>
            </a:r>
            <a:r>
              <a:rPr lang="en-US" altLang="zh-TW" sz="1800" dirty="0"/>
              <a:t>)</a:t>
            </a:r>
          </a:p>
          <a:p>
            <a:pPr>
              <a:lnSpc>
                <a:spcPct val="150000"/>
              </a:lnSpc>
              <a:buFont typeface="Arial" panose="020B0604020202020204" pitchFamily="34" charset="0"/>
              <a:buChar char="•"/>
            </a:pPr>
            <a:endParaRPr lang="en-US" altLang="zh-TW" sz="1800" dirty="0"/>
          </a:p>
        </p:txBody>
      </p:sp>
      <p:graphicFrame>
        <p:nvGraphicFramePr>
          <p:cNvPr id="4" name="表格 3">
            <a:extLst>
              <a:ext uri="{FF2B5EF4-FFF2-40B4-BE49-F238E27FC236}">
                <a16:creationId xmlns:a16="http://schemas.microsoft.com/office/drawing/2014/main" id="{65F7DABD-4E16-4711-BC76-790918768753}"/>
              </a:ext>
            </a:extLst>
          </p:cNvPr>
          <p:cNvGraphicFramePr>
            <a:graphicFrameLocks noGrp="1"/>
          </p:cNvGraphicFramePr>
          <p:nvPr>
            <p:extLst>
              <p:ext uri="{D42A27DB-BD31-4B8C-83A1-F6EECF244321}">
                <p14:modId xmlns:p14="http://schemas.microsoft.com/office/powerpoint/2010/main" val="1518214715"/>
              </p:ext>
            </p:extLst>
          </p:nvPr>
        </p:nvGraphicFramePr>
        <p:xfrm>
          <a:off x="3074860" y="2856233"/>
          <a:ext cx="6042279" cy="3352800"/>
        </p:xfrm>
        <a:graphic>
          <a:graphicData uri="http://schemas.openxmlformats.org/drawingml/2006/table">
            <a:tbl>
              <a:tblPr firstRow="1" bandRow="1">
                <a:tableStyleId>{3B4B98B0-60AC-42C2-AFA5-B58CD77FA1E5}</a:tableStyleId>
              </a:tblPr>
              <a:tblGrid>
                <a:gridCol w="1121156">
                  <a:extLst>
                    <a:ext uri="{9D8B030D-6E8A-4147-A177-3AD203B41FA5}">
                      <a16:colId xmlns:a16="http://schemas.microsoft.com/office/drawing/2014/main" val="2368042690"/>
                    </a:ext>
                  </a:extLst>
                </a:gridCol>
                <a:gridCol w="1557655">
                  <a:extLst>
                    <a:ext uri="{9D8B030D-6E8A-4147-A177-3AD203B41FA5}">
                      <a16:colId xmlns:a16="http://schemas.microsoft.com/office/drawing/2014/main" val="2062659625"/>
                    </a:ext>
                  </a:extLst>
                </a:gridCol>
                <a:gridCol w="1121156">
                  <a:extLst>
                    <a:ext uri="{9D8B030D-6E8A-4147-A177-3AD203B41FA5}">
                      <a16:colId xmlns:a16="http://schemas.microsoft.com/office/drawing/2014/main" val="2036175018"/>
                    </a:ext>
                  </a:extLst>
                </a:gridCol>
                <a:gridCol w="1121156">
                  <a:extLst>
                    <a:ext uri="{9D8B030D-6E8A-4147-A177-3AD203B41FA5}">
                      <a16:colId xmlns:a16="http://schemas.microsoft.com/office/drawing/2014/main" val="128820548"/>
                    </a:ext>
                  </a:extLst>
                </a:gridCol>
                <a:gridCol w="1121156">
                  <a:extLst>
                    <a:ext uri="{9D8B030D-6E8A-4147-A177-3AD203B41FA5}">
                      <a16:colId xmlns:a16="http://schemas.microsoft.com/office/drawing/2014/main" val="1260198663"/>
                    </a:ext>
                  </a:extLst>
                </a:gridCol>
              </a:tblGrid>
              <a:tr h="253664">
                <a:tc>
                  <a:txBody>
                    <a:bodyPr/>
                    <a:lstStyle/>
                    <a:p>
                      <a:pPr algn="ctr"/>
                      <a:endParaRPr lang="zh-TW" altLang="en-US" sz="1600" b="0" dirty="0">
                        <a:latin typeface="+mn-ea"/>
                        <a:ea typeface="+mn-ea"/>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endParaRPr lang="zh-TW" altLang="en-US" sz="1600" b="0" dirty="0">
                        <a:latin typeface="+mn-ea"/>
                        <a:ea typeface="+mn-ea"/>
                      </a:endParaRP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zh-TW" altLang="en-US" sz="1600" b="1" dirty="0">
                          <a:latin typeface="+mn-ea"/>
                          <a:ea typeface="+mn-ea"/>
                        </a:rPr>
                        <a:t>中國</a:t>
                      </a: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zh-TW" altLang="en-US" sz="1600" b="1" dirty="0">
                          <a:latin typeface="+mn-ea"/>
                          <a:ea typeface="+mn-ea"/>
                        </a:rPr>
                        <a:t>德國</a:t>
                      </a: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zh-TW" altLang="en-US" sz="1600" b="1" dirty="0">
                          <a:latin typeface="+mn-ea"/>
                          <a:ea typeface="+mn-ea"/>
                        </a:rPr>
                        <a:t>總計</a:t>
                      </a:r>
                    </a:p>
                  </a:txBody>
                  <a:tcPr anchor="ctr">
                    <a:lnL w="12700" cap="flat" cmpd="sng" algn="ctr">
                      <a:solidFill>
                        <a:schemeClr val="bg1"/>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45263171"/>
                  </a:ext>
                </a:extLst>
              </a:tr>
              <a:tr h="253664">
                <a:tc>
                  <a:txBody>
                    <a:bodyPr/>
                    <a:lstStyle/>
                    <a:p>
                      <a:pPr algn="ctr"/>
                      <a:r>
                        <a:rPr lang="zh-TW" altLang="en-US" sz="1600" b="0" dirty="0">
                          <a:latin typeface="+mn-ea"/>
                          <a:ea typeface="+mn-ea"/>
                        </a:rPr>
                        <a:t>人數</a:t>
                      </a:r>
                      <a:r>
                        <a:rPr lang="en-US" altLang="zh-TW" sz="1600" b="0" dirty="0">
                          <a:latin typeface="+mn-ea"/>
                          <a:ea typeface="+mn-ea"/>
                        </a:rPr>
                        <a:t>(</a:t>
                      </a:r>
                      <a:r>
                        <a:rPr lang="zh-TW" altLang="en-US" sz="1600" b="0" dirty="0">
                          <a:latin typeface="+mn-ea"/>
                          <a:ea typeface="+mn-ea"/>
                        </a:rPr>
                        <a:t>位</a:t>
                      </a:r>
                      <a:r>
                        <a:rPr lang="en-US" altLang="zh-TW" sz="1600" b="0" dirty="0">
                          <a:latin typeface="+mn-ea"/>
                          <a:ea typeface="+mn-ea"/>
                        </a:rPr>
                        <a:t>)</a:t>
                      </a:r>
                      <a:endParaRPr lang="zh-TW" altLang="en-US" sz="1600" b="0" dirty="0">
                        <a:latin typeface="+mn-ea"/>
                        <a:ea typeface="+mn-ea"/>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l"/>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20</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21</a:t>
                      </a:r>
                      <a:endParaRPr lang="zh-TW" altLang="en-US" sz="1600" b="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41</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755508900"/>
                  </a:ext>
                </a:extLst>
              </a:tr>
              <a:tr h="253664">
                <a:tc rowSpan="4">
                  <a:txBody>
                    <a:bodyPr/>
                    <a:lstStyle/>
                    <a:p>
                      <a:pPr algn="ctr"/>
                      <a:r>
                        <a:rPr lang="zh-TW" altLang="en-US" sz="1600" b="0" dirty="0">
                          <a:latin typeface="+mn-ea"/>
                          <a:ea typeface="+mn-ea"/>
                        </a:rPr>
                        <a:t>年里程數</a:t>
                      </a:r>
                      <a:r>
                        <a:rPr lang="en-US" altLang="zh-TW" sz="1600" b="0" dirty="0">
                          <a:latin typeface="+mn-ea"/>
                          <a:ea typeface="+mn-ea"/>
                        </a:rPr>
                        <a:t>(</a:t>
                      </a:r>
                      <a:r>
                        <a:rPr lang="zh-TW" altLang="en-US" sz="1600" b="0" dirty="0">
                          <a:latin typeface="+mn-ea"/>
                          <a:ea typeface="+mn-ea"/>
                        </a:rPr>
                        <a:t>公里</a:t>
                      </a:r>
                      <a:r>
                        <a:rPr lang="en-US" altLang="zh-TW" sz="1600" b="0" dirty="0">
                          <a:latin typeface="+mn-ea"/>
                          <a:ea typeface="+mn-ea"/>
                        </a:rPr>
                        <a:t>)</a:t>
                      </a:r>
                      <a:endParaRPr lang="zh-TW" altLang="en-US" sz="1600" b="0" dirty="0">
                        <a:latin typeface="+mn-ea"/>
                        <a:ea typeface="+mn-ea"/>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&lt;5000</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10</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13</a:t>
                      </a:r>
                      <a:endParaRPr lang="zh-TW" altLang="en-US" sz="1600" b="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23</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441289076"/>
                  </a:ext>
                </a:extLst>
              </a:tr>
              <a:tr h="253664">
                <a:tc vMerge="1">
                  <a:txBody>
                    <a:bodyPr/>
                    <a:lstStyle/>
                    <a:p>
                      <a:endParaRPr lang="zh-TW" altLang="en-US" b="0" dirty="0">
                        <a:latin typeface="+mn-ea"/>
                        <a:ea typeface="+mn-ea"/>
                      </a:endParaRPr>
                    </a:p>
                  </a:txBody>
                  <a:tcPr/>
                </a:tc>
                <a:tc>
                  <a:txBody>
                    <a:bodyPr/>
                    <a:lstStyle/>
                    <a:p>
                      <a:pPr algn="ctr"/>
                      <a:r>
                        <a:rPr lang="en-US" altLang="zh-TW" sz="1600" b="0" dirty="0">
                          <a:latin typeface="+mn-ea"/>
                          <a:ea typeface="+mn-ea"/>
                        </a:rPr>
                        <a:t>5000~10000</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7</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4</a:t>
                      </a:r>
                      <a:endParaRPr lang="zh-TW" altLang="en-US" sz="1600" b="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11</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44843568"/>
                  </a:ext>
                </a:extLst>
              </a:tr>
              <a:tr h="253664">
                <a:tc vMerge="1">
                  <a:txBody>
                    <a:bodyPr/>
                    <a:lstStyle/>
                    <a:p>
                      <a:endParaRPr lang="zh-TW" altLang="en-US" b="0" dirty="0">
                        <a:latin typeface="+mn-ea"/>
                        <a:ea typeface="+mn-ea"/>
                      </a:endParaRPr>
                    </a:p>
                  </a:txBody>
                  <a:tcPr/>
                </a:tc>
                <a:tc>
                  <a:txBody>
                    <a:bodyPr/>
                    <a:lstStyle/>
                    <a:p>
                      <a:pPr algn="ctr"/>
                      <a:r>
                        <a:rPr lang="en-US" altLang="zh-TW" sz="1600" b="0" dirty="0">
                          <a:latin typeface="+mn-ea"/>
                          <a:ea typeface="+mn-ea"/>
                        </a:rPr>
                        <a:t>10000~20000</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3</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3</a:t>
                      </a:r>
                      <a:endParaRPr lang="zh-TW" altLang="en-US" sz="1600" b="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6</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611594885"/>
                  </a:ext>
                </a:extLst>
              </a:tr>
              <a:tr h="253664">
                <a:tc vMerge="1">
                  <a:txBody>
                    <a:bodyPr/>
                    <a:lstStyle/>
                    <a:p>
                      <a:endParaRPr lang="zh-TW" altLang="en-US" b="0" dirty="0">
                        <a:latin typeface="+mn-ea"/>
                        <a:ea typeface="+mn-ea"/>
                      </a:endParaRPr>
                    </a:p>
                  </a:txBody>
                  <a:tcPr/>
                </a:tc>
                <a:tc>
                  <a:txBody>
                    <a:bodyPr/>
                    <a:lstStyle/>
                    <a:p>
                      <a:pPr algn="ctr"/>
                      <a:r>
                        <a:rPr lang="en-US" altLang="zh-TW" sz="1600" b="0" dirty="0">
                          <a:latin typeface="+mn-ea"/>
                          <a:ea typeface="+mn-ea"/>
                        </a:rPr>
                        <a:t>&gt;20000</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0</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1</a:t>
                      </a:r>
                      <a:endParaRPr lang="zh-TW" altLang="en-US" sz="1600" b="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1</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16145566"/>
                  </a:ext>
                </a:extLst>
              </a:tr>
              <a:tr h="253664">
                <a:tc rowSpan="4">
                  <a:txBody>
                    <a:bodyPr/>
                    <a:lstStyle/>
                    <a:p>
                      <a:pPr algn="ctr"/>
                      <a:r>
                        <a:rPr lang="zh-TW" altLang="en-US" sz="1600" b="0" dirty="0">
                          <a:latin typeface="+mn-ea"/>
                          <a:ea typeface="+mn-ea"/>
                        </a:rPr>
                        <a:t>每年發生的衝突數</a:t>
                      </a:r>
                      <a:endParaRPr lang="en-US" altLang="zh-TW" sz="1600" b="0" dirty="0">
                        <a:latin typeface="+mn-ea"/>
                        <a:ea typeface="+mn-ea"/>
                      </a:endParaRPr>
                    </a:p>
                    <a:p>
                      <a:pPr algn="ctr"/>
                      <a:r>
                        <a:rPr lang="en-US" altLang="zh-TW" sz="1600" b="0" dirty="0">
                          <a:latin typeface="+mn-ea"/>
                          <a:ea typeface="+mn-ea"/>
                        </a:rPr>
                        <a:t>(</a:t>
                      </a:r>
                      <a:r>
                        <a:rPr lang="zh-TW" altLang="en-US" sz="1600" b="0" dirty="0">
                          <a:latin typeface="+mn-ea"/>
                          <a:ea typeface="+mn-ea"/>
                        </a:rPr>
                        <a:t>個</a:t>
                      </a:r>
                      <a:r>
                        <a:rPr lang="en-US" altLang="zh-TW" sz="1600" b="0" dirty="0">
                          <a:latin typeface="+mn-ea"/>
                          <a:ea typeface="+mn-ea"/>
                        </a:rPr>
                        <a:t>)</a:t>
                      </a:r>
                      <a:endParaRPr lang="zh-TW" altLang="en-US" sz="1600" b="0" dirty="0">
                        <a:latin typeface="+mn-ea"/>
                        <a:ea typeface="+mn-ea"/>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lang="en-US" altLang="zh-TW" sz="1600" b="0" dirty="0">
                          <a:latin typeface="+mn-ea"/>
                          <a:ea typeface="+mn-ea"/>
                        </a:rPr>
                        <a:t>0</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11</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14</a:t>
                      </a:r>
                      <a:endParaRPr lang="zh-TW" altLang="en-US" sz="1600" b="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25</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47538692"/>
                  </a:ext>
                </a:extLst>
              </a:tr>
              <a:tr h="253664">
                <a:tc vMerge="1">
                  <a:txBody>
                    <a:bodyPr/>
                    <a:lstStyle/>
                    <a:p>
                      <a:pPr algn="ctr"/>
                      <a:endParaRPr lang="zh-TW" altLang="en-US" b="0" dirty="0">
                        <a:latin typeface="+mn-ea"/>
                        <a:ea typeface="+mn-ea"/>
                      </a:endParaRPr>
                    </a:p>
                  </a:txBody>
                  <a:tcPr anchor="ctr"/>
                </a:tc>
                <a:tc>
                  <a:txBody>
                    <a:bodyPr/>
                    <a:lstStyle/>
                    <a:p>
                      <a:pPr algn="ctr"/>
                      <a:r>
                        <a:rPr lang="en-US" altLang="zh-TW" sz="1600" b="0" dirty="0">
                          <a:latin typeface="+mn-ea"/>
                          <a:ea typeface="+mn-ea"/>
                        </a:rPr>
                        <a:t>1</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4</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5</a:t>
                      </a:r>
                      <a:endParaRPr lang="zh-TW" altLang="en-US" sz="1600" b="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9</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78029991"/>
                  </a:ext>
                </a:extLst>
              </a:tr>
              <a:tr h="253664">
                <a:tc vMerge="1">
                  <a:txBody>
                    <a:bodyPr/>
                    <a:lstStyle/>
                    <a:p>
                      <a:pPr algn="ctr"/>
                      <a:endParaRPr lang="zh-TW" altLang="en-US" b="0" dirty="0">
                        <a:latin typeface="+mn-ea"/>
                        <a:ea typeface="+mn-ea"/>
                      </a:endParaRPr>
                    </a:p>
                  </a:txBody>
                  <a:tcPr anchor="ctr"/>
                </a:tc>
                <a:tc>
                  <a:txBody>
                    <a:bodyPr/>
                    <a:lstStyle/>
                    <a:p>
                      <a:pPr algn="ctr"/>
                      <a:r>
                        <a:rPr lang="en-US" altLang="zh-TW" sz="1600" b="0" dirty="0">
                          <a:latin typeface="+mn-ea"/>
                          <a:ea typeface="+mn-ea"/>
                        </a:rPr>
                        <a:t>2</a:t>
                      </a:r>
                      <a:r>
                        <a:rPr lang="zh-TW" altLang="en-US" sz="1600" b="0" dirty="0">
                          <a:latin typeface="+mn-ea"/>
                          <a:ea typeface="+mn-ea"/>
                        </a:rPr>
                        <a:t>、</a:t>
                      </a:r>
                      <a:r>
                        <a:rPr lang="en-US" altLang="zh-TW" sz="1600" b="0" dirty="0">
                          <a:latin typeface="+mn-ea"/>
                          <a:ea typeface="+mn-ea"/>
                        </a:rPr>
                        <a:t>3</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4</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1</a:t>
                      </a:r>
                      <a:endParaRPr lang="zh-TW" altLang="en-US" sz="1600" b="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tc>
                  <a:txBody>
                    <a:bodyPr/>
                    <a:lstStyle/>
                    <a:p>
                      <a:pPr algn="ctr"/>
                      <a:r>
                        <a:rPr lang="en-US" altLang="zh-TW" sz="1600" b="0" dirty="0">
                          <a:latin typeface="+mn-ea"/>
                          <a:ea typeface="+mn-ea"/>
                        </a:rPr>
                        <a:t>5</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66374590"/>
                  </a:ext>
                </a:extLst>
              </a:tr>
              <a:tr h="253664">
                <a:tc vMerge="1">
                  <a:txBody>
                    <a:bodyPr/>
                    <a:lstStyle/>
                    <a:p>
                      <a:pPr algn="ctr"/>
                      <a:endParaRPr lang="zh-TW" altLang="en-US" b="0" dirty="0">
                        <a:latin typeface="+mn-ea"/>
                        <a:ea typeface="+mn-ea"/>
                      </a:endParaRPr>
                    </a:p>
                  </a:txBody>
                  <a:tcPr anchor="ctr"/>
                </a:tc>
                <a:tc>
                  <a:txBody>
                    <a:bodyPr/>
                    <a:lstStyle/>
                    <a:p>
                      <a:pPr algn="ctr"/>
                      <a:r>
                        <a:rPr lang="en-US" altLang="zh-TW" sz="1600" b="0" dirty="0">
                          <a:latin typeface="+mn-ea"/>
                          <a:ea typeface="+mn-ea"/>
                        </a:rPr>
                        <a:t>&gt;3</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lang="en-US" altLang="zh-TW" sz="1600" b="0" dirty="0">
                          <a:latin typeface="+mn-ea"/>
                          <a:ea typeface="+mn-ea"/>
                        </a:rPr>
                        <a:t>1</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lang="en-US" altLang="zh-TW" sz="1600" b="0" dirty="0">
                          <a:latin typeface="+mn-ea"/>
                          <a:ea typeface="+mn-ea"/>
                        </a:rPr>
                        <a:t>1</a:t>
                      </a:r>
                      <a:endParaRPr lang="zh-TW" altLang="en-US" sz="1600" b="0" dirty="0">
                        <a:latin typeface="+mn-ea"/>
                        <a:ea typeface="+mn-ea"/>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lang="en-US" altLang="zh-TW" sz="1600" b="0" dirty="0">
                          <a:latin typeface="+mn-ea"/>
                          <a:ea typeface="+mn-ea"/>
                        </a:rPr>
                        <a:t>2</a:t>
                      </a:r>
                      <a:endParaRPr lang="zh-TW" altLang="en-US" sz="1600" b="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1799259"/>
                  </a:ext>
                </a:extLst>
              </a:tr>
            </a:tbl>
          </a:graphicData>
        </a:graphic>
      </p:graphicFrame>
      <p:sp>
        <p:nvSpPr>
          <p:cNvPr id="5" name="投影片編號版面配置區 4">
            <a:extLst>
              <a:ext uri="{FF2B5EF4-FFF2-40B4-BE49-F238E27FC236}">
                <a16:creationId xmlns:a16="http://schemas.microsoft.com/office/drawing/2014/main" id="{965033F9-3B2D-40D3-BE86-1769EFEADAAF}"/>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113480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lstStyle/>
          <a:p>
            <a:r>
              <a:rPr lang="en-US" altLang="zh-TW" cap="none" dirty="0"/>
              <a:t>Apparatus</a:t>
            </a:r>
            <a:endParaRPr lang="zh-TW" altLang="en-US" cap="none" dirty="0"/>
          </a:p>
        </p:txBody>
      </p:sp>
      <p:sp>
        <p:nvSpPr>
          <p:cNvPr id="3" name="內容版面配置區 2">
            <a:extLst>
              <a:ext uri="{FF2B5EF4-FFF2-40B4-BE49-F238E27FC236}">
                <a16:creationId xmlns:a16="http://schemas.microsoft.com/office/drawing/2014/main" id="{DB75129B-4FEC-4F78-A7A4-BA67BDA5A3E5}"/>
              </a:ext>
            </a:extLst>
          </p:cNvPr>
          <p:cNvSpPr>
            <a:spLocks noGrp="1"/>
          </p:cNvSpPr>
          <p:nvPr>
            <p:ph idx="1"/>
          </p:nvPr>
        </p:nvSpPr>
        <p:spPr/>
        <p:txBody>
          <a:bodyPr>
            <a:normAutofit/>
          </a:bodyPr>
          <a:lstStyle/>
          <a:p>
            <a:pPr>
              <a:lnSpc>
                <a:spcPct val="150000"/>
              </a:lnSpc>
              <a:buFont typeface="Tw Cen MT" panose="020B0602020104020603" pitchFamily="34" charset="0"/>
              <a:buChar char="•"/>
            </a:pPr>
            <a:r>
              <a:rPr lang="zh-TW" altLang="en-US" sz="1800" dirty="0"/>
              <a:t>慕尼黑工業大學的人因工程研究所</a:t>
            </a:r>
            <a:r>
              <a:rPr lang="en-US" altLang="zh-TW" sz="1800" dirty="0"/>
              <a:t>TUM-LFE</a:t>
            </a:r>
          </a:p>
          <a:p>
            <a:pPr>
              <a:lnSpc>
                <a:spcPct val="150000"/>
              </a:lnSpc>
              <a:buFont typeface="Tw Cen MT" panose="020B0602020104020603" pitchFamily="34" charset="0"/>
              <a:buChar char="•"/>
            </a:pPr>
            <a:r>
              <a:rPr lang="zh-TW" altLang="en-US" sz="1800" dirty="0"/>
              <a:t>靜態駕駛模擬器</a:t>
            </a:r>
            <a:endParaRPr lang="en-US" altLang="zh-TW" sz="1800" dirty="0"/>
          </a:p>
          <a:p>
            <a:pPr>
              <a:lnSpc>
                <a:spcPct val="150000"/>
              </a:lnSpc>
              <a:buFont typeface="Tw Cen MT" panose="020B0602020104020603" pitchFamily="34" charset="0"/>
              <a:buChar char="•"/>
            </a:pPr>
            <a:r>
              <a:rPr lang="en-US" altLang="zh-TW" sz="1800" dirty="0"/>
              <a:t>6</a:t>
            </a:r>
            <a:r>
              <a:rPr lang="zh-TW" altLang="en-US" sz="1800" dirty="0"/>
              <a:t>台投影機組成</a:t>
            </a:r>
            <a:r>
              <a:rPr lang="en-US" altLang="zh-TW" sz="1800" dirty="0"/>
              <a:t>180</a:t>
            </a:r>
            <a:r>
              <a:rPr lang="zh-TW" altLang="en-US" sz="1800" dirty="0"/>
              <a:t>度的視野</a:t>
            </a:r>
            <a:endParaRPr lang="en-US" altLang="zh-TW" sz="1800" dirty="0"/>
          </a:p>
          <a:p>
            <a:pPr>
              <a:lnSpc>
                <a:spcPct val="150000"/>
              </a:lnSpc>
              <a:buFont typeface="Tw Cen MT" panose="020B0602020104020603" pitchFamily="34" charset="0"/>
              <a:buChar char="•"/>
            </a:pPr>
            <a:r>
              <a:rPr lang="en-US" altLang="zh-TW" sz="1800" dirty="0"/>
              <a:t>SILAB</a:t>
            </a:r>
            <a:r>
              <a:rPr lang="zh-TW" altLang="en-US" sz="1800" dirty="0"/>
              <a:t>駕駛模擬軟體</a:t>
            </a:r>
            <a:endParaRPr lang="en-US" altLang="zh-TW" sz="1800" dirty="0"/>
          </a:p>
          <a:p>
            <a:pPr>
              <a:lnSpc>
                <a:spcPct val="150000"/>
              </a:lnSpc>
              <a:buFont typeface="Tw Cen MT" panose="020B0602020104020603" pitchFamily="34" charset="0"/>
              <a:buChar char="•"/>
            </a:pPr>
            <a:r>
              <a:rPr lang="zh-TW" altLang="en-US" sz="1800" dirty="0"/>
              <a:t>模擬過程中提供聲音和震動</a:t>
            </a:r>
          </a:p>
        </p:txBody>
      </p:sp>
      <p:pic>
        <p:nvPicPr>
          <p:cNvPr id="5" name="圖片 4">
            <a:extLst>
              <a:ext uri="{FF2B5EF4-FFF2-40B4-BE49-F238E27FC236}">
                <a16:creationId xmlns:a16="http://schemas.microsoft.com/office/drawing/2014/main" id="{9F9C852A-E3EC-48F9-B6E4-DD35BA5D8FD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585143" y="2431083"/>
            <a:ext cx="4582729" cy="3878277"/>
          </a:xfrm>
          <a:prstGeom prst="rect">
            <a:avLst/>
          </a:prstGeom>
        </p:spPr>
      </p:pic>
      <p:sp>
        <p:nvSpPr>
          <p:cNvPr id="4" name="投影片編號版面配置區 3">
            <a:extLst>
              <a:ext uri="{FF2B5EF4-FFF2-40B4-BE49-F238E27FC236}">
                <a16:creationId xmlns:a16="http://schemas.microsoft.com/office/drawing/2014/main" id="{C0FDAF04-3E55-42CB-9EF5-29A8B2227831}"/>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283355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lstStyle/>
          <a:p>
            <a:r>
              <a:rPr lang="en-US" altLang="zh-TW" cap="none" dirty="0"/>
              <a:t>Scenarios-1</a:t>
            </a:r>
            <a:endParaRPr lang="zh-TW" altLang="en-US" cap="none" dirty="0"/>
          </a:p>
        </p:txBody>
      </p:sp>
      <p:grpSp>
        <p:nvGrpSpPr>
          <p:cNvPr id="10" name="群組 9">
            <a:extLst>
              <a:ext uri="{FF2B5EF4-FFF2-40B4-BE49-F238E27FC236}">
                <a16:creationId xmlns:a16="http://schemas.microsoft.com/office/drawing/2014/main" id="{B750EBE6-FA37-4383-A6BA-D18648D8CAA1}"/>
              </a:ext>
            </a:extLst>
          </p:cNvPr>
          <p:cNvGrpSpPr/>
          <p:nvPr/>
        </p:nvGrpSpPr>
        <p:grpSpPr>
          <a:xfrm>
            <a:off x="1816916" y="3704209"/>
            <a:ext cx="8558168" cy="3655814"/>
            <a:chOff x="1816916" y="3202186"/>
            <a:chExt cx="8558168" cy="3655814"/>
          </a:xfrm>
        </p:grpSpPr>
        <p:pic>
          <p:nvPicPr>
            <p:cNvPr id="5" name="圖片 4">
              <a:extLst>
                <a:ext uri="{FF2B5EF4-FFF2-40B4-BE49-F238E27FC236}">
                  <a16:creationId xmlns:a16="http://schemas.microsoft.com/office/drawing/2014/main" id="{E6242F3B-D256-4CDC-AFA1-5D033D3953BB}"/>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816916" y="3202186"/>
              <a:ext cx="8558168" cy="3655814"/>
            </a:xfrm>
            <a:prstGeom prst="rect">
              <a:avLst/>
            </a:prstGeom>
          </p:spPr>
        </p:pic>
        <p:sp>
          <p:nvSpPr>
            <p:cNvPr id="6" name="文字方塊 5">
              <a:extLst>
                <a:ext uri="{FF2B5EF4-FFF2-40B4-BE49-F238E27FC236}">
                  <a16:creationId xmlns:a16="http://schemas.microsoft.com/office/drawing/2014/main" id="{1EE099E8-9B2A-4AA2-8F26-E5BEC99462E8}"/>
                </a:ext>
              </a:extLst>
            </p:cNvPr>
            <p:cNvSpPr txBox="1"/>
            <p:nvPr/>
          </p:nvSpPr>
          <p:spPr>
            <a:xfrm>
              <a:off x="2466363" y="3429000"/>
              <a:ext cx="763400" cy="369332"/>
            </a:xfrm>
            <a:prstGeom prst="rect">
              <a:avLst/>
            </a:prstGeom>
            <a:noFill/>
          </p:spPr>
          <p:txBody>
            <a:bodyPr wrap="square" rtlCol="0">
              <a:spAutoFit/>
            </a:bodyPr>
            <a:lstStyle/>
            <a:p>
              <a:pPr algn="ctr"/>
              <a:r>
                <a:rPr lang="en-US" altLang="zh-TW" dirty="0">
                  <a:latin typeface="+mn-ea"/>
                </a:rPr>
                <a:t>6.5m</a:t>
              </a:r>
              <a:endParaRPr lang="zh-TW" altLang="en-US" dirty="0">
                <a:latin typeface="+mn-ea"/>
              </a:endParaRPr>
            </a:p>
          </p:txBody>
        </p:sp>
        <p:sp>
          <p:nvSpPr>
            <p:cNvPr id="7" name="文字方塊 6">
              <a:extLst>
                <a:ext uri="{FF2B5EF4-FFF2-40B4-BE49-F238E27FC236}">
                  <a16:creationId xmlns:a16="http://schemas.microsoft.com/office/drawing/2014/main" id="{C2165F7C-7341-4540-A694-927A7C343972}"/>
                </a:ext>
              </a:extLst>
            </p:cNvPr>
            <p:cNvSpPr txBox="1"/>
            <p:nvPr/>
          </p:nvSpPr>
          <p:spPr>
            <a:xfrm>
              <a:off x="3323438" y="3429000"/>
              <a:ext cx="763400" cy="369332"/>
            </a:xfrm>
            <a:prstGeom prst="rect">
              <a:avLst/>
            </a:prstGeom>
            <a:noFill/>
          </p:spPr>
          <p:txBody>
            <a:bodyPr wrap="square" rtlCol="0">
              <a:spAutoFit/>
            </a:bodyPr>
            <a:lstStyle/>
            <a:p>
              <a:pPr algn="ctr"/>
              <a:r>
                <a:rPr lang="en-US" altLang="zh-TW" dirty="0">
                  <a:latin typeface="+mn-ea"/>
                </a:rPr>
                <a:t>20m</a:t>
              </a:r>
              <a:endParaRPr lang="zh-TW" altLang="en-US" dirty="0">
                <a:latin typeface="+mn-ea"/>
              </a:endParaRPr>
            </a:p>
          </p:txBody>
        </p:sp>
        <p:sp>
          <p:nvSpPr>
            <p:cNvPr id="8" name="文字方塊 7">
              <a:extLst>
                <a:ext uri="{FF2B5EF4-FFF2-40B4-BE49-F238E27FC236}">
                  <a16:creationId xmlns:a16="http://schemas.microsoft.com/office/drawing/2014/main" id="{6213AA46-4B17-433F-AA7A-84BF605C98CC}"/>
                </a:ext>
              </a:extLst>
            </p:cNvPr>
            <p:cNvSpPr txBox="1"/>
            <p:nvPr/>
          </p:nvSpPr>
          <p:spPr>
            <a:xfrm>
              <a:off x="5502463" y="3429000"/>
              <a:ext cx="763400" cy="369332"/>
            </a:xfrm>
            <a:prstGeom prst="rect">
              <a:avLst/>
            </a:prstGeom>
            <a:noFill/>
          </p:spPr>
          <p:txBody>
            <a:bodyPr wrap="square" rtlCol="0">
              <a:spAutoFit/>
            </a:bodyPr>
            <a:lstStyle/>
            <a:p>
              <a:pPr algn="ctr"/>
              <a:r>
                <a:rPr lang="en-US" altLang="zh-TW" dirty="0">
                  <a:latin typeface="+mn-ea"/>
                </a:rPr>
                <a:t>60m</a:t>
              </a:r>
              <a:endParaRPr lang="zh-TW" altLang="en-US" dirty="0">
                <a:latin typeface="+mn-ea"/>
              </a:endParaRPr>
            </a:p>
          </p:txBody>
        </p:sp>
      </p:grpSp>
      <p:pic>
        <p:nvPicPr>
          <p:cNvPr id="12" name="圖片 11">
            <a:extLst>
              <a:ext uri="{FF2B5EF4-FFF2-40B4-BE49-F238E27FC236}">
                <a16:creationId xmlns:a16="http://schemas.microsoft.com/office/drawing/2014/main" id="{94740DE5-6CB9-44BA-9C39-2065BF5AF968}"/>
              </a:ext>
            </a:extLst>
          </p:cNvPr>
          <p:cNvPicPr>
            <a:picLocks noChangeAspect="1"/>
          </p:cNvPicPr>
          <p:nvPr/>
        </p:nvPicPr>
        <p:blipFill>
          <a:blip r:embed="rId4"/>
          <a:stretch>
            <a:fillRect/>
          </a:stretch>
        </p:blipFill>
        <p:spPr>
          <a:xfrm>
            <a:off x="7933789" y="442246"/>
            <a:ext cx="3726908" cy="2608836"/>
          </a:xfrm>
          <a:prstGeom prst="rect">
            <a:avLst/>
          </a:prstGeom>
        </p:spPr>
      </p:pic>
      <p:sp>
        <p:nvSpPr>
          <p:cNvPr id="3" name="內容版面配置區 2">
            <a:extLst>
              <a:ext uri="{FF2B5EF4-FFF2-40B4-BE49-F238E27FC236}">
                <a16:creationId xmlns:a16="http://schemas.microsoft.com/office/drawing/2014/main" id="{DB75129B-4FEC-4F78-A7A4-BA67BDA5A3E5}"/>
              </a:ext>
            </a:extLst>
          </p:cNvPr>
          <p:cNvSpPr>
            <a:spLocks noGrp="1"/>
          </p:cNvSpPr>
          <p:nvPr>
            <p:ph idx="1"/>
          </p:nvPr>
        </p:nvSpPr>
        <p:spPr/>
        <p:txBody>
          <a:bodyPr>
            <a:normAutofit/>
          </a:bodyPr>
          <a:lstStyle/>
          <a:p>
            <a:pPr>
              <a:lnSpc>
                <a:spcPct val="150000"/>
              </a:lnSpc>
              <a:buFont typeface="Tw Cen MT" panose="020B0602020104020603" pitchFamily="34" charset="0"/>
              <a:buChar char="•"/>
            </a:pPr>
            <a:r>
              <a:rPr lang="zh-TW" altLang="en-US" sz="1800" dirty="0"/>
              <a:t>城市，車道寬度：</a:t>
            </a:r>
            <a:r>
              <a:rPr lang="en-US" altLang="zh-TW" sz="1800" dirty="0"/>
              <a:t>3.5</a:t>
            </a:r>
            <a:r>
              <a:rPr lang="zh-TW" altLang="en-US" sz="1800" dirty="0"/>
              <a:t>公尺</a:t>
            </a:r>
            <a:endParaRPr lang="en-US" altLang="zh-TW" sz="1800" dirty="0"/>
          </a:p>
          <a:p>
            <a:pPr>
              <a:lnSpc>
                <a:spcPct val="150000"/>
              </a:lnSpc>
              <a:buFont typeface="Tw Cen MT" panose="020B0602020104020603" pitchFamily="34" charset="0"/>
              <a:buChar char="•"/>
            </a:pPr>
            <a:r>
              <a:rPr lang="zh-TW" altLang="en-US" sz="1800" dirty="0"/>
              <a:t>共</a:t>
            </a:r>
            <a:r>
              <a:rPr lang="en-US" altLang="zh-TW" sz="1800" dirty="0"/>
              <a:t>1.7</a:t>
            </a:r>
            <a:r>
              <a:rPr lang="zh-TW" altLang="en-US" sz="1800" dirty="0"/>
              <a:t>公里</a:t>
            </a:r>
            <a:endParaRPr lang="en-US" altLang="zh-TW" sz="1800" dirty="0"/>
          </a:p>
          <a:p>
            <a:pPr>
              <a:lnSpc>
                <a:spcPct val="150000"/>
              </a:lnSpc>
              <a:buFont typeface="Tw Cen MT" panose="020B0602020104020603" pitchFamily="34" charset="0"/>
              <a:buChar char="•"/>
            </a:pPr>
            <a:r>
              <a:rPr lang="zh-TW" altLang="en-US" sz="1800" dirty="0"/>
              <a:t>沒有其他車輛跟本車在同一個方向的道路上行駛</a:t>
            </a:r>
            <a:endParaRPr lang="en-US" altLang="zh-TW" sz="1800" dirty="0"/>
          </a:p>
          <a:p>
            <a:pPr>
              <a:lnSpc>
                <a:spcPct val="150000"/>
              </a:lnSpc>
              <a:buFont typeface="Tw Cen MT" panose="020B0602020104020603" pitchFamily="34" charset="0"/>
              <a:buChar char="•"/>
            </a:pPr>
            <a:r>
              <a:rPr lang="zh-TW" altLang="en-US" sz="1800" dirty="0"/>
              <a:t>摩托車的速度會跟本車的速度一樣</a:t>
            </a:r>
          </a:p>
        </p:txBody>
      </p:sp>
      <p:sp>
        <p:nvSpPr>
          <p:cNvPr id="4" name="投影片編號版面配置區 3">
            <a:extLst>
              <a:ext uri="{FF2B5EF4-FFF2-40B4-BE49-F238E27FC236}">
                <a16:creationId xmlns:a16="http://schemas.microsoft.com/office/drawing/2014/main" id="{D0BD62E9-0E7F-4FD4-A29C-078CD4407AF5}"/>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83364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lstStyle/>
          <a:p>
            <a:r>
              <a:rPr lang="en-US" altLang="zh-TW" cap="none" dirty="0"/>
              <a:t>Scenarios-2</a:t>
            </a:r>
            <a:endParaRPr lang="zh-TW" altLang="en-US" cap="none" dirty="0"/>
          </a:p>
        </p:txBody>
      </p:sp>
      <p:pic>
        <p:nvPicPr>
          <p:cNvPr id="4" name="圖片 3">
            <a:extLst>
              <a:ext uri="{FF2B5EF4-FFF2-40B4-BE49-F238E27FC236}">
                <a16:creationId xmlns:a16="http://schemas.microsoft.com/office/drawing/2014/main" id="{1DD38528-DBF9-4470-9349-C874ED3E1BCF}"/>
              </a:ext>
            </a:extLst>
          </p:cNvPr>
          <p:cNvPicPr>
            <a:picLocks noChangeAspect="1"/>
          </p:cNvPicPr>
          <p:nvPr/>
        </p:nvPicPr>
        <p:blipFill>
          <a:blip r:embed="rId2"/>
          <a:stretch>
            <a:fillRect/>
          </a:stretch>
        </p:blipFill>
        <p:spPr>
          <a:xfrm>
            <a:off x="7936042" y="442246"/>
            <a:ext cx="3722402" cy="2608836"/>
          </a:xfrm>
          <a:prstGeom prst="rect">
            <a:avLst/>
          </a:prstGeom>
        </p:spPr>
      </p:pic>
      <p:pic>
        <p:nvPicPr>
          <p:cNvPr id="6" name="圖片 5">
            <a:extLst>
              <a:ext uri="{FF2B5EF4-FFF2-40B4-BE49-F238E27FC236}">
                <a16:creationId xmlns:a16="http://schemas.microsoft.com/office/drawing/2014/main" id="{012D1867-F424-42BE-B266-337FBFA4D4D7}"/>
              </a:ext>
            </a:extLst>
          </p:cNvPr>
          <p:cNvPicPr>
            <a:picLocks noChangeAspect="1"/>
          </p:cNvPicPr>
          <p:nvPr/>
        </p:nvPicPr>
        <p:blipFill>
          <a:blip r:embed="rId3"/>
          <a:stretch>
            <a:fillRect/>
          </a:stretch>
        </p:blipFill>
        <p:spPr>
          <a:xfrm>
            <a:off x="1447801" y="3954294"/>
            <a:ext cx="9114328" cy="3018025"/>
          </a:xfrm>
          <a:prstGeom prst="rect">
            <a:avLst/>
          </a:prstGeom>
        </p:spPr>
      </p:pic>
      <p:sp>
        <p:nvSpPr>
          <p:cNvPr id="10" name="內容版面配置區 2">
            <a:extLst>
              <a:ext uri="{FF2B5EF4-FFF2-40B4-BE49-F238E27FC236}">
                <a16:creationId xmlns:a16="http://schemas.microsoft.com/office/drawing/2014/main" id="{6EA395E3-729C-47EF-B7D4-2D1231686797}"/>
              </a:ext>
            </a:extLst>
          </p:cNvPr>
          <p:cNvSpPr>
            <a:spLocks noGrp="1"/>
          </p:cNvSpPr>
          <p:nvPr>
            <p:ph idx="1"/>
          </p:nvPr>
        </p:nvSpPr>
        <p:spPr>
          <a:xfrm>
            <a:off x="1024128" y="1729047"/>
            <a:ext cx="9720071" cy="4580313"/>
          </a:xfrm>
        </p:spPr>
        <p:txBody>
          <a:bodyPr>
            <a:normAutofit/>
          </a:bodyPr>
          <a:lstStyle/>
          <a:p>
            <a:pPr>
              <a:lnSpc>
                <a:spcPct val="150000"/>
              </a:lnSpc>
              <a:buFont typeface="Tw Cen MT" panose="020B0602020104020603" pitchFamily="34" charset="0"/>
              <a:buChar char="•"/>
            </a:pPr>
            <a:r>
              <a:rPr lang="zh-TW" altLang="en-US" sz="1800" dirty="0"/>
              <a:t>城市，車道寬度：</a:t>
            </a:r>
            <a:r>
              <a:rPr lang="en-US" altLang="zh-TW" sz="1800" dirty="0"/>
              <a:t>3.25</a:t>
            </a:r>
            <a:r>
              <a:rPr lang="zh-TW" altLang="en-US" sz="1800" dirty="0"/>
              <a:t>公尺</a:t>
            </a:r>
            <a:endParaRPr lang="en-US" altLang="zh-TW" sz="1800" dirty="0"/>
          </a:p>
          <a:p>
            <a:pPr>
              <a:lnSpc>
                <a:spcPct val="150000"/>
              </a:lnSpc>
              <a:buFont typeface="Tw Cen MT" panose="020B0602020104020603" pitchFamily="34" charset="0"/>
              <a:buChar char="•"/>
            </a:pPr>
            <a:r>
              <a:rPr lang="zh-TW" altLang="en-US" sz="1800" dirty="0"/>
              <a:t>共</a:t>
            </a:r>
            <a:r>
              <a:rPr lang="en-US" altLang="zh-TW" sz="1800" dirty="0"/>
              <a:t>2.3</a:t>
            </a:r>
            <a:r>
              <a:rPr lang="zh-TW" altLang="en-US" sz="1800" dirty="0"/>
              <a:t>公里</a:t>
            </a:r>
            <a:endParaRPr lang="en-US" altLang="zh-TW" sz="1800" dirty="0"/>
          </a:p>
          <a:p>
            <a:pPr>
              <a:lnSpc>
                <a:spcPct val="150000"/>
              </a:lnSpc>
              <a:buFont typeface="Tw Cen MT" panose="020B0602020104020603" pitchFamily="34" charset="0"/>
              <a:buChar char="•"/>
            </a:pPr>
            <a:r>
              <a:rPr lang="zh-TW" altLang="en-US" sz="1800" dirty="0"/>
              <a:t>沒有其他車輛在本車前方行駛</a:t>
            </a:r>
            <a:endParaRPr lang="en-US" altLang="zh-TW" sz="1800" dirty="0"/>
          </a:p>
          <a:p>
            <a:pPr>
              <a:lnSpc>
                <a:spcPct val="150000"/>
              </a:lnSpc>
              <a:buFont typeface="Tw Cen MT" panose="020B0602020104020603" pitchFamily="34" charset="0"/>
              <a:buChar char="•"/>
            </a:pPr>
            <a:r>
              <a:rPr lang="zh-TW" altLang="en-US" sz="1800" dirty="0"/>
              <a:t>行人從路燈後走出，駕駛不會提前看到行人，行人以</a:t>
            </a:r>
            <a:r>
              <a:rPr lang="en-US" altLang="zh-TW" sz="1800" dirty="0"/>
              <a:t>v=2m/s</a:t>
            </a:r>
            <a:r>
              <a:rPr lang="zh-TW" altLang="en-US" sz="1800" dirty="0"/>
              <a:t>的速度行駛</a:t>
            </a:r>
          </a:p>
        </p:txBody>
      </p:sp>
      <p:sp>
        <p:nvSpPr>
          <p:cNvPr id="11" name="文字方塊 10">
            <a:extLst>
              <a:ext uri="{FF2B5EF4-FFF2-40B4-BE49-F238E27FC236}">
                <a16:creationId xmlns:a16="http://schemas.microsoft.com/office/drawing/2014/main" id="{D69FECFE-03A9-4CF2-AC94-1C2B2CD22563}"/>
              </a:ext>
            </a:extLst>
          </p:cNvPr>
          <p:cNvSpPr txBox="1"/>
          <p:nvPr/>
        </p:nvSpPr>
        <p:spPr>
          <a:xfrm>
            <a:off x="5288210" y="3901026"/>
            <a:ext cx="763400" cy="369332"/>
          </a:xfrm>
          <a:prstGeom prst="rect">
            <a:avLst/>
          </a:prstGeom>
          <a:noFill/>
        </p:spPr>
        <p:txBody>
          <a:bodyPr wrap="square" rtlCol="0">
            <a:spAutoFit/>
          </a:bodyPr>
          <a:lstStyle/>
          <a:p>
            <a:pPr algn="ctr"/>
            <a:r>
              <a:rPr lang="en-US" altLang="zh-TW" dirty="0">
                <a:latin typeface="+mn-ea"/>
              </a:rPr>
              <a:t>30m</a:t>
            </a:r>
            <a:endParaRPr lang="zh-TW" altLang="en-US" dirty="0">
              <a:latin typeface="+mn-ea"/>
            </a:endParaRPr>
          </a:p>
        </p:txBody>
      </p:sp>
      <p:sp>
        <p:nvSpPr>
          <p:cNvPr id="3" name="投影片編號版面配置區 2">
            <a:extLst>
              <a:ext uri="{FF2B5EF4-FFF2-40B4-BE49-F238E27FC236}">
                <a16:creationId xmlns:a16="http://schemas.microsoft.com/office/drawing/2014/main" id="{49FEB0C2-B12E-4C78-B5E3-9A409DCFFA1A}"/>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6750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lstStyle/>
          <a:p>
            <a:r>
              <a:rPr lang="en-US" altLang="zh-TW" cap="none" dirty="0"/>
              <a:t>Scenarios-3</a:t>
            </a:r>
            <a:endParaRPr lang="zh-TW" altLang="en-US" cap="none" dirty="0"/>
          </a:p>
        </p:txBody>
      </p:sp>
      <p:pic>
        <p:nvPicPr>
          <p:cNvPr id="4" name="圖片 3">
            <a:extLst>
              <a:ext uri="{FF2B5EF4-FFF2-40B4-BE49-F238E27FC236}">
                <a16:creationId xmlns:a16="http://schemas.microsoft.com/office/drawing/2014/main" id="{E8F05E93-BEF7-4AED-9923-9A8B1182AF86}"/>
              </a:ext>
            </a:extLst>
          </p:cNvPr>
          <p:cNvPicPr>
            <a:picLocks noChangeAspect="1"/>
          </p:cNvPicPr>
          <p:nvPr/>
        </p:nvPicPr>
        <p:blipFill>
          <a:blip r:embed="rId2"/>
          <a:stretch>
            <a:fillRect/>
          </a:stretch>
        </p:blipFill>
        <p:spPr>
          <a:xfrm>
            <a:off x="7939436" y="442246"/>
            <a:ext cx="3715614" cy="2608836"/>
          </a:xfrm>
          <a:prstGeom prst="rect">
            <a:avLst/>
          </a:prstGeom>
        </p:spPr>
      </p:pic>
      <p:pic>
        <p:nvPicPr>
          <p:cNvPr id="7" name="圖片 6">
            <a:extLst>
              <a:ext uri="{FF2B5EF4-FFF2-40B4-BE49-F238E27FC236}">
                <a16:creationId xmlns:a16="http://schemas.microsoft.com/office/drawing/2014/main" id="{F2D209DC-94B0-488E-96DC-1F21CC336D5F}"/>
              </a:ext>
            </a:extLst>
          </p:cNvPr>
          <p:cNvPicPr>
            <a:picLocks noChangeAspect="1"/>
          </p:cNvPicPr>
          <p:nvPr/>
        </p:nvPicPr>
        <p:blipFill>
          <a:blip r:embed="rId3"/>
          <a:stretch>
            <a:fillRect/>
          </a:stretch>
        </p:blipFill>
        <p:spPr>
          <a:xfrm>
            <a:off x="1695527" y="3741775"/>
            <a:ext cx="8800945" cy="3116225"/>
          </a:xfrm>
          <a:prstGeom prst="rect">
            <a:avLst/>
          </a:prstGeom>
        </p:spPr>
      </p:pic>
      <p:sp>
        <p:nvSpPr>
          <p:cNvPr id="11" name="內容版面配置區 2">
            <a:extLst>
              <a:ext uri="{FF2B5EF4-FFF2-40B4-BE49-F238E27FC236}">
                <a16:creationId xmlns:a16="http://schemas.microsoft.com/office/drawing/2014/main" id="{8DA0E2B2-69B2-49FE-92DD-3C7C3BECF391}"/>
              </a:ext>
            </a:extLst>
          </p:cNvPr>
          <p:cNvSpPr>
            <a:spLocks noGrp="1"/>
          </p:cNvSpPr>
          <p:nvPr>
            <p:ph idx="1"/>
          </p:nvPr>
        </p:nvSpPr>
        <p:spPr>
          <a:xfrm>
            <a:off x="1024128" y="1729047"/>
            <a:ext cx="9720071" cy="4580313"/>
          </a:xfrm>
        </p:spPr>
        <p:txBody>
          <a:bodyPr>
            <a:normAutofit/>
          </a:bodyPr>
          <a:lstStyle/>
          <a:p>
            <a:pPr>
              <a:lnSpc>
                <a:spcPct val="150000"/>
              </a:lnSpc>
              <a:buFont typeface="Tw Cen MT" panose="020B0602020104020603" pitchFamily="34" charset="0"/>
              <a:buChar char="•"/>
            </a:pPr>
            <a:r>
              <a:rPr lang="zh-TW" altLang="en-US" sz="1800" dirty="0"/>
              <a:t>高速公路，車道寬度：</a:t>
            </a:r>
            <a:r>
              <a:rPr lang="en-US" altLang="zh-TW" sz="1800" dirty="0"/>
              <a:t>3.5</a:t>
            </a:r>
            <a:r>
              <a:rPr lang="zh-TW" altLang="en-US" sz="1800" dirty="0"/>
              <a:t>公尺</a:t>
            </a:r>
            <a:endParaRPr lang="en-US" altLang="zh-TW" sz="1800" dirty="0"/>
          </a:p>
          <a:p>
            <a:pPr>
              <a:lnSpc>
                <a:spcPct val="150000"/>
              </a:lnSpc>
              <a:buFont typeface="Tw Cen MT" panose="020B0602020104020603" pitchFamily="34" charset="0"/>
              <a:buChar char="•"/>
            </a:pPr>
            <a:r>
              <a:rPr lang="zh-TW" altLang="en-US" sz="1800" dirty="0"/>
              <a:t>共</a:t>
            </a:r>
            <a:r>
              <a:rPr lang="en-US" altLang="zh-TW" sz="1800" dirty="0"/>
              <a:t>17</a:t>
            </a:r>
            <a:r>
              <a:rPr lang="zh-TW" altLang="en-US" sz="1800" dirty="0"/>
              <a:t>公里</a:t>
            </a:r>
            <a:endParaRPr lang="en-US" altLang="zh-TW" sz="1800" dirty="0"/>
          </a:p>
          <a:p>
            <a:pPr>
              <a:lnSpc>
                <a:spcPct val="150000"/>
              </a:lnSpc>
              <a:buFont typeface="Tw Cen MT" panose="020B0602020104020603" pitchFamily="34" charset="0"/>
              <a:buChar char="•"/>
            </a:pPr>
            <a:r>
              <a:rPr lang="zh-TW" altLang="en-US" sz="1800" dirty="0"/>
              <a:t>沒有其他車輛跟本車在同一個方向的道路上行駛</a:t>
            </a:r>
            <a:endParaRPr lang="en-US" altLang="zh-TW" sz="1800" dirty="0"/>
          </a:p>
          <a:p>
            <a:pPr>
              <a:lnSpc>
                <a:spcPct val="150000"/>
              </a:lnSpc>
              <a:buFont typeface="Tw Cen MT" panose="020B0602020104020603" pitchFamily="34" charset="0"/>
              <a:buChar char="•"/>
            </a:pPr>
            <a:r>
              <a:rPr lang="zh-TW" altLang="en-US" sz="1800" dirty="0"/>
              <a:t>摩托車的速度會跟本車的速度一樣</a:t>
            </a:r>
          </a:p>
        </p:txBody>
      </p:sp>
      <p:sp>
        <p:nvSpPr>
          <p:cNvPr id="12" name="文字方塊 11">
            <a:extLst>
              <a:ext uri="{FF2B5EF4-FFF2-40B4-BE49-F238E27FC236}">
                <a16:creationId xmlns:a16="http://schemas.microsoft.com/office/drawing/2014/main" id="{206FAF9F-D014-487D-8404-FE29944BD42F}"/>
              </a:ext>
            </a:extLst>
          </p:cNvPr>
          <p:cNvSpPr txBox="1"/>
          <p:nvPr/>
        </p:nvSpPr>
        <p:spPr>
          <a:xfrm>
            <a:off x="4671952" y="3557109"/>
            <a:ext cx="831225" cy="369332"/>
          </a:xfrm>
          <a:prstGeom prst="rect">
            <a:avLst/>
          </a:prstGeom>
          <a:noFill/>
        </p:spPr>
        <p:txBody>
          <a:bodyPr wrap="square" rtlCol="0">
            <a:spAutoFit/>
          </a:bodyPr>
          <a:lstStyle/>
          <a:p>
            <a:pPr algn="ctr"/>
            <a:r>
              <a:rPr lang="en-US" altLang="zh-TW" dirty="0">
                <a:latin typeface="+mn-ea"/>
              </a:rPr>
              <a:t>100m</a:t>
            </a:r>
            <a:endParaRPr lang="zh-TW" altLang="en-US" dirty="0">
              <a:latin typeface="+mn-ea"/>
            </a:endParaRPr>
          </a:p>
        </p:txBody>
      </p:sp>
      <p:sp>
        <p:nvSpPr>
          <p:cNvPr id="13" name="文字方塊 12">
            <a:extLst>
              <a:ext uri="{FF2B5EF4-FFF2-40B4-BE49-F238E27FC236}">
                <a16:creationId xmlns:a16="http://schemas.microsoft.com/office/drawing/2014/main" id="{EFDAFE2E-5D74-434A-9F5A-28CE7E89CE51}"/>
              </a:ext>
            </a:extLst>
          </p:cNvPr>
          <p:cNvSpPr txBox="1"/>
          <p:nvPr/>
        </p:nvSpPr>
        <p:spPr>
          <a:xfrm>
            <a:off x="6460840" y="6136515"/>
            <a:ext cx="745303" cy="369332"/>
          </a:xfrm>
          <a:prstGeom prst="rect">
            <a:avLst/>
          </a:prstGeom>
          <a:noFill/>
        </p:spPr>
        <p:txBody>
          <a:bodyPr wrap="square" rtlCol="0">
            <a:spAutoFit/>
          </a:bodyPr>
          <a:lstStyle/>
          <a:p>
            <a:pPr algn="ctr"/>
            <a:r>
              <a:rPr lang="en-US" altLang="zh-TW" dirty="0">
                <a:latin typeface="+mn-ea"/>
              </a:rPr>
              <a:t>1.5m</a:t>
            </a:r>
            <a:endParaRPr lang="zh-TW" altLang="en-US" dirty="0">
              <a:latin typeface="+mn-ea"/>
            </a:endParaRPr>
          </a:p>
        </p:txBody>
      </p:sp>
      <p:sp>
        <p:nvSpPr>
          <p:cNvPr id="3" name="投影片編號版面配置區 2">
            <a:extLst>
              <a:ext uri="{FF2B5EF4-FFF2-40B4-BE49-F238E27FC236}">
                <a16:creationId xmlns:a16="http://schemas.microsoft.com/office/drawing/2014/main" id="{82A8BEF0-8837-48E6-9C4C-10F7C59A32D7}"/>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9891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09E4E4-FE48-4681-951E-77A97281C868}"/>
              </a:ext>
            </a:extLst>
          </p:cNvPr>
          <p:cNvSpPr>
            <a:spLocks noGrp="1"/>
          </p:cNvSpPr>
          <p:nvPr>
            <p:ph type="title"/>
          </p:nvPr>
        </p:nvSpPr>
        <p:spPr/>
        <p:txBody>
          <a:bodyPr/>
          <a:lstStyle/>
          <a:p>
            <a:r>
              <a:rPr lang="en-US" altLang="zh-TW" cap="none" dirty="0"/>
              <a:t>Procedure</a:t>
            </a:r>
            <a:endParaRPr lang="zh-TW" altLang="en-US" cap="none" dirty="0"/>
          </a:p>
        </p:txBody>
      </p:sp>
      <p:sp>
        <p:nvSpPr>
          <p:cNvPr id="3" name="內容版面配置區 2">
            <a:extLst>
              <a:ext uri="{FF2B5EF4-FFF2-40B4-BE49-F238E27FC236}">
                <a16:creationId xmlns:a16="http://schemas.microsoft.com/office/drawing/2014/main" id="{DB75129B-4FEC-4F78-A7A4-BA67BDA5A3E5}"/>
              </a:ext>
            </a:extLst>
          </p:cNvPr>
          <p:cNvSpPr>
            <a:spLocks noGrp="1"/>
          </p:cNvSpPr>
          <p:nvPr>
            <p:ph idx="1"/>
          </p:nvPr>
        </p:nvSpPr>
        <p:spPr/>
        <p:txBody>
          <a:bodyPr>
            <a:normAutofit/>
          </a:bodyPr>
          <a:lstStyle/>
          <a:p>
            <a:pPr marL="457200" indent="-457200">
              <a:lnSpc>
                <a:spcPct val="150000"/>
              </a:lnSpc>
              <a:buFont typeface="+mj-lt"/>
              <a:buAutoNum type="arabicPeriod"/>
            </a:pPr>
            <a:r>
              <a:rPr lang="zh-TW" altLang="en-US" sz="1800" dirty="0"/>
              <a:t>填寫有關年齡、駕駛經驗的人口統計調查表並簽屬知情同意書</a:t>
            </a:r>
            <a:endParaRPr lang="en-US" altLang="zh-TW" sz="1800" dirty="0"/>
          </a:p>
          <a:p>
            <a:pPr marL="457200" indent="-457200">
              <a:lnSpc>
                <a:spcPct val="150000"/>
              </a:lnSpc>
              <a:buFont typeface="+mj-lt"/>
              <a:buAutoNum type="arabicPeriod"/>
            </a:pPr>
            <a:r>
              <a:rPr lang="zh-TW" altLang="en-US" sz="1800" dirty="0"/>
              <a:t>參與者在模擬器內進行培訓</a:t>
            </a:r>
            <a:endParaRPr lang="en-US" altLang="zh-TW" sz="1800" dirty="0"/>
          </a:p>
          <a:p>
            <a:pPr marL="457200" indent="-457200">
              <a:lnSpc>
                <a:spcPct val="150000"/>
              </a:lnSpc>
              <a:buFont typeface="+mj-lt"/>
              <a:buAutoNum type="arabicPeriod"/>
            </a:pPr>
            <a:r>
              <a:rPr lang="zh-TW" altLang="en-US" sz="1800" dirty="0"/>
              <a:t>進行實驗，分成</a:t>
            </a:r>
            <a:r>
              <a:rPr lang="en-US" altLang="zh-TW" sz="1800" dirty="0"/>
              <a:t>3</a:t>
            </a:r>
            <a:r>
              <a:rPr lang="zh-TW" altLang="en-US" sz="1800" dirty="0"/>
              <a:t>個回合，隨機分配給參與者</a:t>
            </a:r>
            <a:endParaRPr lang="en-US" altLang="zh-TW" sz="1800" dirty="0"/>
          </a:p>
          <a:p>
            <a:pPr marL="502920" lvl="3" indent="0">
              <a:lnSpc>
                <a:spcPct val="150000"/>
              </a:lnSpc>
              <a:buNone/>
            </a:pPr>
            <a:r>
              <a:rPr lang="zh-TW" altLang="en-US" sz="1800" dirty="0"/>
              <a:t>每個回合按固定順序分成</a:t>
            </a:r>
            <a:r>
              <a:rPr lang="en-US" altLang="zh-TW" sz="1800" dirty="0"/>
              <a:t>3</a:t>
            </a:r>
            <a:r>
              <a:rPr lang="zh-TW" altLang="en-US" sz="1800" dirty="0"/>
              <a:t>個部分，其中一部分就會是有狀況的場景</a:t>
            </a:r>
            <a:endParaRPr lang="en-US" altLang="zh-TW" sz="1800" dirty="0"/>
          </a:p>
          <a:p>
            <a:pPr marL="502920" lvl="3" indent="0">
              <a:lnSpc>
                <a:spcPct val="150000"/>
              </a:lnSpc>
              <a:buNone/>
            </a:pPr>
            <a:r>
              <a:rPr lang="zh-TW" altLang="en-US" sz="1800" dirty="0"/>
              <a:t>每回合中會休息，為了不讓參與者因實驗時間長而保持警惕</a:t>
            </a:r>
            <a:endParaRPr lang="en-US" altLang="zh-TW" sz="1800" dirty="0"/>
          </a:p>
          <a:p>
            <a:pPr marL="457200" indent="-457200">
              <a:lnSpc>
                <a:spcPct val="150000"/>
              </a:lnSpc>
              <a:buFont typeface="+mj-lt"/>
              <a:buAutoNum type="arabicPeriod"/>
            </a:pPr>
            <a:r>
              <a:rPr lang="zh-TW" altLang="en-US" sz="1800" dirty="0"/>
              <a:t>實驗結束</a:t>
            </a:r>
            <a:endParaRPr lang="en-US" altLang="zh-TW" sz="1800" dirty="0"/>
          </a:p>
          <a:p>
            <a:pPr marL="457200" indent="-457200">
              <a:lnSpc>
                <a:spcPct val="150000"/>
              </a:lnSpc>
              <a:buFont typeface="+mj-lt"/>
              <a:buAutoNum type="arabicPeriod"/>
            </a:pPr>
            <a:r>
              <a:rPr lang="zh-TW" altLang="en-US" sz="1800" dirty="0"/>
              <a:t>填寫問卷</a:t>
            </a:r>
            <a:endParaRPr lang="en-US" altLang="zh-TW" sz="1800" dirty="0"/>
          </a:p>
          <a:p>
            <a:pPr marL="457200" indent="-457200">
              <a:lnSpc>
                <a:spcPct val="150000"/>
              </a:lnSpc>
              <a:buFont typeface="+mj-lt"/>
              <a:buAutoNum type="arabicPeriod"/>
            </a:pPr>
            <a:r>
              <a:rPr lang="zh-TW" altLang="en-US" sz="1800" dirty="0"/>
              <a:t>整個實驗大約為</a:t>
            </a:r>
            <a:r>
              <a:rPr lang="en-US" altLang="zh-TW" sz="1800" dirty="0"/>
              <a:t>40</a:t>
            </a:r>
            <a:r>
              <a:rPr lang="zh-TW" altLang="en-US" sz="1800" dirty="0"/>
              <a:t>分鐘</a:t>
            </a:r>
            <a:endParaRPr lang="en-US" altLang="zh-TW" sz="1800" dirty="0"/>
          </a:p>
          <a:p>
            <a:pPr marL="457200" indent="-457200">
              <a:lnSpc>
                <a:spcPct val="150000"/>
              </a:lnSpc>
              <a:buFont typeface="+mj-lt"/>
              <a:buAutoNum type="arabicPeriod"/>
            </a:pPr>
            <a:endParaRPr lang="zh-TW" altLang="en-US" sz="1800" dirty="0"/>
          </a:p>
        </p:txBody>
      </p:sp>
      <p:graphicFrame>
        <p:nvGraphicFramePr>
          <p:cNvPr id="4" name="表格 3">
            <a:extLst>
              <a:ext uri="{FF2B5EF4-FFF2-40B4-BE49-F238E27FC236}">
                <a16:creationId xmlns:a16="http://schemas.microsoft.com/office/drawing/2014/main" id="{8FBFA9BD-709C-4355-841E-D0707F690387}"/>
              </a:ext>
            </a:extLst>
          </p:cNvPr>
          <p:cNvGraphicFramePr>
            <a:graphicFrameLocks noGrp="1"/>
          </p:cNvGraphicFramePr>
          <p:nvPr>
            <p:extLst>
              <p:ext uri="{D42A27DB-BD31-4B8C-83A1-F6EECF244321}">
                <p14:modId xmlns:p14="http://schemas.microsoft.com/office/powerpoint/2010/main" val="856378127"/>
              </p:ext>
            </p:extLst>
          </p:nvPr>
        </p:nvGraphicFramePr>
        <p:xfrm>
          <a:off x="5009050" y="4287520"/>
          <a:ext cx="7182950" cy="2570480"/>
        </p:xfrm>
        <a:graphic>
          <a:graphicData uri="http://schemas.openxmlformats.org/drawingml/2006/table">
            <a:tbl>
              <a:tblPr firstRow="1" bandRow="1">
                <a:tableStyleId>{2D5ABB26-0587-4C30-8999-92F81FD0307C}</a:tableStyleId>
              </a:tblPr>
              <a:tblGrid>
                <a:gridCol w="474980">
                  <a:extLst>
                    <a:ext uri="{9D8B030D-6E8A-4147-A177-3AD203B41FA5}">
                      <a16:colId xmlns:a16="http://schemas.microsoft.com/office/drawing/2014/main" val="58226146"/>
                    </a:ext>
                  </a:extLst>
                </a:gridCol>
                <a:gridCol w="1140899">
                  <a:extLst>
                    <a:ext uri="{9D8B030D-6E8A-4147-A177-3AD203B41FA5}">
                      <a16:colId xmlns:a16="http://schemas.microsoft.com/office/drawing/2014/main" val="574998058"/>
                    </a:ext>
                  </a:extLst>
                </a:gridCol>
                <a:gridCol w="5567071">
                  <a:extLst>
                    <a:ext uri="{9D8B030D-6E8A-4147-A177-3AD203B41FA5}">
                      <a16:colId xmlns:a16="http://schemas.microsoft.com/office/drawing/2014/main" val="1354089947"/>
                    </a:ext>
                  </a:extLst>
                </a:gridCol>
              </a:tblGrid>
              <a:tr h="370840">
                <a:tc>
                  <a:txBody>
                    <a:bodyPr/>
                    <a:lstStyle/>
                    <a:p>
                      <a:pPr algn="ctr"/>
                      <a:endParaRPr lang="zh-TW" altLang="en-US" sz="1200" dirty="0">
                        <a:latin typeface="+mn-ea"/>
                        <a:ea typeface="+mn-ea"/>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a:txBody>
                    <a:bodyPr/>
                    <a:lstStyle/>
                    <a:p>
                      <a:pPr algn="ctr"/>
                      <a:r>
                        <a:rPr lang="zh-TW" altLang="en-US" sz="1200" b="1" dirty="0">
                          <a:latin typeface="+mn-ea"/>
                          <a:ea typeface="+mn-ea"/>
                        </a:rPr>
                        <a:t>變量</a:t>
                      </a:r>
                    </a:p>
                  </a:txBody>
                  <a:tcPr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a:txBody>
                    <a:bodyPr/>
                    <a:lstStyle/>
                    <a:p>
                      <a:pPr algn="ctr"/>
                      <a:r>
                        <a:rPr lang="zh-TW" altLang="en-US" sz="1200" b="1" dirty="0">
                          <a:latin typeface="+mn-ea"/>
                          <a:ea typeface="+mn-ea"/>
                        </a:rPr>
                        <a:t>題目</a:t>
                      </a:r>
                    </a:p>
                  </a:txBody>
                  <a:tcPr anchor="ctr">
                    <a:lnL w="12700" cap="flat" cmpd="sng" algn="ctr">
                      <a:solidFill>
                        <a:schemeClr val="bg1"/>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3805032955"/>
                  </a:ext>
                </a:extLst>
              </a:tr>
              <a:tr h="370840">
                <a:tc>
                  <a:txBody>
                    <a:bodyPr/>
                    <a:lstStyle/>
                    <a:p>
                      <a:pPr algn="ctr"/>
                      <a:r>
                        <a:rPr lang="en-US" altLang="zh-TW" sz="1200" dirty="0">
                          <a:latin typeface="+mn-ea"/>
                          <a:ea typeface="+mn-ea"/>
                        </a:rPr>
                        <a:t>Q1</a:t>
                      </a:r>
                      <a:endParaRPr lang="zh-TW" altLang="en-US" sz="1200" dirty="0">
                        <a:latin typeface="+mn-ea"/>
                        <a:ea typeface="+mn-ea"/>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B w="12700" cap="flat" cmpd="sng" algn="ctr">
                      <a:solidFill>
                        <a:schemeClr val="accent1">
                          <a:lumMod val="60000"/>
                          <a:lumOff val="40000"/>
                        </a:schemeClr>
                      </a:solidFill>
                      <a:prstDash val="sysDash"/>
                      <a:round/>
                      <a:headEnd type="none" w="med" len="med"/>
                      <a:tailEnd type="none" w="med" len="med"/>
                    </a:lnB>
                  </a:tcPr>
                </a:tc>
                <a:tc>
                  <a:txBody>
                    <a:bodyPr/>
                    <a:lstStyle/>
                    <a:p>
                      <a:pPr algn="ctr"/>
                      <a:r>
                        <a:rPr lang="zh-TW" altLang="en-US" sz="1200" dirty="0">
                          <a:latin typeface="+mn-ea"/>
                          <a:ea typeface="+mn-ea"/>
                        </a:rPr>
                        <a:t>風險感知</a:t>
                      </a: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B w="12700" cap="flat" cmpd="sng" algn="ctr">
                      <a:solidFill>
                        <a:schemeClr val="accent1">
                          <a:lumMod val="60000"/>
                          <a:lumOff val="40000"/>
                        </a:schemeClr>
                      </a:solidFill>
                      <a:prstDash val="sysDash"/>
                      <a:round/>
                      <a:headEnd type="none" w="med" len="med"/>
                      <a:tailEnd type="none" w="med" len="med"/>
                    </a:lnB>
                  </a:tcPr>
                </a:tc>
                <a:tc>
                  <a:txBody>
                    <a:bodyPr/>
                    <a:lstStyle/>
                    <a:p>
                      <a:r>
                        <a:rPr lang="zh-TW" altLang="en-US" sz="1200" dirty="0">
                          <a:latin typeface="+mn-ea"/>
                          <a:ea typeface="+mn-ea"/>
                        </a:rPr>
                        <a:t>在這種情況下，可能會和野豬發生衝突，您是否容易注意到牠</a:t>
                      </a:r>
                      <a:endParaRPr lang="en-US" altLang="zh-TW" sz="1200" dirty="0">
                        <a:latin typeface="+mn-ea"/>
                        <a:ea typeface="+mn-ea"/>
                      </a:endParaRPr>
                    </a:p>
                    <a:p>
                      <a:r>
                        <a:rPr lang="en-US" altLang="zh-TW" sz="1200" dirty="0">
                          <a:latin typeface="+mn-ea"/>
                          <a:ea typeface="+mn-ea"/>
                        </a:rPr>
                        <a:t>(1=</a:t>
                      </a:r>
                      <a:r>
                        <a:rPr lang="zh-TW" altLang="en-US" sz="1200" dirty="0">
                          <a:latin typeface="+mn-ea"/>
                          <a:ea typeface="+mn-ea"/>
                        </a:rPr>
                        <a:t>非常容易，</a:t>
                      </a:r>
                      <a:r>
                        <a:rPr lang="en-US" altLang="zh-TW" sz="1200" dirty="0">
                          <a:latin typeface="+mn-ea"/>
                          <a:ea typeface="+mn-ea"/>
                        </a:rPr>
                        <a:t>10=</a:t>
                      </a:r>
                      <a:r>
                        <a:rPr lang="zh-TW" altLang="en-US" sz="1200" dirty="0">
                          <a:latin typeface="+mn-ea"/>
                          <a:ea typeface="+mn-ea"/>
                        </a:rPr>
                        <a:t>非常不容易</a:t>
                      </a:r>
                      <a:r>
                        <a:rPr lang="en-US" altLang="zh-TW" sz="1200" dirty="0">
                          <a:latin typeface="+mn-ea"/>
                          <a:ea typeface="+mn-ea"/>
                        </a:rPr>
                        <a:t>)</a:t>
                      </a:r>
                      <a:endParaRPr lang="zh-TW" altLang="en-US" sz="120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ysDash"/>
                      <a:round/>
                      <a:headEnd type="none" w="med" len="med"/>
                      <a:tailEnd type="none" w="med" len="med"/>
                    </a:lnB>
                  </a:tcPr>
                </a:tc>
                <a:extLst>
                  <a:ext uri="{0D108BD9-81ED-4DB2-BD59-A6C34878D82A}">
                    <a16:rowId xmlns:a16="http://schemas.microsoft.com/office/drawing/2014/main" val="2540177500"/>
                  </a:ext>
                </a:extLst>
              </a:tr>
              <a:tr h="405710">
                <a:tc>
                  <a:txBody>
                    <a:bodyPr/>
                    <a:lstStyle/>
                    <a:p>
                      <a:pPr algn="ctr"/>
                      <a:r>
                        <a:rPr lang="en-US" altLang="zh-TW" sz="1200" dirty="0">
                          <a:latin typeface="+mn-ea"/>
                          <a:ea typeface="+mn-ea"/>
                        </a:rPr>
                        <a:t>Q2</a:t>
                      </a:r>
                      <a:endParaRPr lang="zh-TW" altLang="en-US" sz="1200" dirty="0">
                        <a:latin typeface="+mn-ea"/>
                        <a:ea typeface="+mn-ea"/>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tcPr>
                </a:tc>
                <a:tc>
                  <a:txBody>
                    <a:bodyPr/>
                    <a:lstStyle/>
                    <a:p>
                      <a:pPr algn="ctr"/>
                      <a:r>
                        <a:rPr lang="zh-TW" altLang="en-US" sz="1200" dirty="0">
                          <a:latin typeface="+mn-ea"/>
                          <a:ea typeface="+mn-ea"/>
                        </a:rPr>
                        <a:t>規避風險</a:t>
                      </a: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mn-ea"/>
                          <a:ea typeface="+mn-ea"/>
                        </a:rPr>
                        <a:t>在這種情況下，可能會和野豬發生衝突，您是否容易避免這種風險</a:t>
                      </a:r>
                      <a:endParaRPr lang="en-US" altLang="zh-TW"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mn-ea"/>
                          <a:ea typeface="+mn-ea"/>
                        </a:rPr>
                        <a:t>(1=</a:t>
                      </a:r>
                      <a:r>
                        <a:rPr lang="zh-TW" altLang="en-US" sz="1200" dirty="0">
                          <a:latin typeface="+mn-ea"/>
                          <a:ea typeface="+mn-ea"/>
                        </a:rPr>
                        <a:t>非常容易，</a:t>
                      </a:r>
                      <a:r>
                        <a:rPr lang="en-US" altLang="zh-TW" sz="1200" dirty="0">
                          <a:latin typeface="+mn-ea"/>
                          <a:ea typeface="+mn-ea"/>
                        </a:rPr>
                        <a:t>10=</a:t>
                      </a:r>
                      <a:r>
                        <a:rPr lang="zh-TW" altLang="en-US" sz="1200" dirty="0">
                          <a:latin typeface="+mn-ea"/>
                          <a:ea typeface="+mn-ea"/>
                        </a:rPr>
                        <a:t>非常不容易</a:t>
                      </a:r>
                      <a:r>
                        <a:rPr lang="en-US" altLang="zh-TW" sz="1200" dirty="0">
                          <a:latin typeface="+mn-ea"/>
                          <a:ea typeface="+mn-ea"/>
                        </a:rPr>
                        <a:t>)</a:t>
                      </a:r>
                      <a:endParaRPr lang="zh-TW" altLang="en-US" sz="120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tcPr>
                </a:tc>
                <a:extLst>
                  <a:ext uri="{0D108BD9-81ED-4DB2-BD59-A6C34878D82A}">
                    <a16:rowId xmlns:a16="http://schemas.microsoft.com/office/drawing/2014/main" val="1888072187"/>
                  </a:ext>
                </a:extLst>
              </a:tr>
              <a:tr h="370840">
                <a:tc>
                  <a:txBody>
                    <a:bodyPr/>
                    <a:lstStyle/>
                    <a:p>
                      <a:pPr algn="ctr"/>
                      <a:r>
                        <a:rPr lang="en-US" altLang="zh-TW" sz="1200" dirty="0">
                          <a:latin typeface="+mn-ea"/>
                          <a:ea typeface="+mn-ea"/>
                        </a:rPr>
                        <a:t>Q3</a:t>
                      </a:r>
                      <a:endParaRPr lang="zh-TW" altLang="en-US" sz="1200" dirty="0">
                        <a:latin typeface="+mn-ea"/>
                        <a:ea typeface="+mn-ea"/>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tcPr>
                </a:tc>
                <a:tc>
                  <a:txBody>
                    <a:bodyPr/>
                    <a:lstStyle/>
                    <a:p>
                      <a:pPr algn="ctr"/>
                      <a:r>
                        <a:rPr lang="zh-TW" altLang="en-US" sz="1200" dirty="0">
                          <a:latin typeface="+mn-ea"/>
                          <a:ea typeface="+mn-ea"/>
                        </a:rPr>
                        <a:t>風險可控性</a:t>
                      </a: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tcPr>
                </a:tc>
                <a:tc>
                  <a:txBody>
                    <a:bodyPr/>
                    <a:lstStyle/>
                    <a:p>
                      <a:r>
                        <a:rPr lang="zh-TW" altLang="en-US" sz="1200" dirty="0">
                          <a:latin typeface="+mn-ea"/>
                          <a:ea typeface="+mn-ea"/>
                        </a:rPr>
                        <a:t>在這種可能的衝突中，您是否容易控制車輛</a:t>
                      </a:r>
                      <a:endParaRPr lang="en-US" altLang="zh-TW" sz="1200" dirty="0">
                        <a:latin typeface="+mn-ea"/>
                        <a:ea typeface="+mn-ea"/>
                      </a:endParaRPr>
                    </a:p>
                    <a:p>
                      <a:r>
                        <a:rPr lang="en-US" altLang="zh-TW" sz="1200" dirty="0">
                          <a:latin typeface="+mn-ea"/>
                          <a:ea typeface="+mn-ea"/>
                        </a:rPr>
                        <a:t>(1=</a:t>
                      </a:r>
                      <a:r>
                        <a:rPr lang="zh-TW" altLang="en-US" sz="1200" dirty="0">
                          <a:latin typeface="+mn-ea"/>
                          <a:ea typeface="+mn-ea"/>
                        </a:rPr>
                        <a:t>非常容易，</a:t>
                      </a:r>
                      <a:r>
                        <a:rPr lang="en-US" altLang="zh-TW" sz="1200" dirty="0">
                          <a:latin typeface="+mn-ea"/>
                          <a:ea typeface="+mn-ea"/>
                        </a:rPr>
                        <a:t>10=</a:t>
                      </a:r>
                      <a:r>
                        <a:rPr lang="zh-TW" altLang="en-US" sz="1200" dirty="0">
                          <a:latin typeface="+mn-ea"/>
                          <a:ea typeface="+mn-ea"/>
                        </a:rPr>
                        <a:t>非常不容易</a:t>
                      </a:r>
                      <a:r>
                        <a:rPr lang="en-US" altLang="zh-TW" sz="1200" dirty="0">
                          <a:latin typeface="+mn-ea"/>
                          <a:ea typeface="+mn-ea"/>
                        </a:rPr>
                        <a:t>)</a:t>
                      </a:r>
                      <a:endParaRPr lang="zh-TW" altLang="en-US" sz="120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tcPr>
                </a:tc>
                <a:extLst>
                  <a:ext uri="{0D108BD9-81ED-4DB2-BD59-A6C34878D82A}">
                    <a16:rowId xmlns:a16="http://schemas.microsoft.com/office/drawing/2014/main" val="3565660289"/>
                  </a:ext>
                </a:extLst>
              </a:tr>
              <a:tr h="370840">
                <a:tc>
                  <a:txBody>
                    <a:bodyPr/>
                    <a:lstStyle/>
                    <a:p>
                      <a:pPr algn="ctr"/>
                      <a:r>
                        <a:rPr lang="en-US" altLang="zh-TW" sz="1200" dirty="0">
                          <a:latin typeface="+mn-ea"/>
                          <a:ea typeface="+mn-ea"/>
                        </a:rPr>
                        <a:t>Q4</a:t>
                      </a:r>
                      <a:endParaRPr lang="zh-TW" altLang="en-US" sz="1200" dirty="0">
                        <a:latin typeface="+mn-ea"/>
                        <a:ea typeface="+mn-ea"/>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tcPr>
                </a:tc>
                <a:tc>
                  <a:txBody>
                    <a:bodyPr/>
                    <a:lstStyle/>
                    <a:p>
                      <a:pPr algn="ctr"/>
                      <a:r>
                        <a:rPr lang="zh-TW" altLang="en-US" sz="1200" dirty="0">
                          <a:latin typeface="+mn-ea"/>
                          <a:ea typeface="+mn-ea"/>
                        </a:rPr>
                        <a:t>碰撞機率</a:t>
                      </a: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tcPr>
                </a:tc>
                <a:tc>
                  <a:txBody>
                    <a:bodyPr/>
                    <a:lstStyle/>
                    <a:p>
                      <a:r>
                        <a:rPr lang="zh-TW" altLang="en-US" sz="1200" dirty="0">
                          <a:latin typeface="+mn-ea"/>
                          <a:ea typeface="+mn-ea"/>
                        </a:rPr>
                        <a:t>如果您不採取任何行動，是否有可能撞到摩托車</a:t>
                      </a:r>
                      <a:r>
                        <a:rPr lang="en-US" altLang="zh-TW" sz="1200" dirty="0">
                          <a:latin typeface="+mn-ea"/>
                          <a:ea typeface="+mn-ea"/>
                        </a:rPr>
                        <a:t>/</a:t>
                      </a:r>
                      <a:r>
                        <a:rPr lang="zh-TW" altLang="en-US" sz="1200" dirty="0">
                          <a:latin typeface="+mn-ea"/>
                          <a:ea typeface="+mn-ea"/>
                        </a:rPr>
                        <a:t>行人</a:t>
                      </a:r>
                      <a:r>
                        <a:rPr lang="en-US" altLang="zh-TW" sz="1200" dirty="0">
                          <a:latin typeface="+mn-ea"/>
                          <a:ea typeface="+mn-ea"/>
                        </a:rPr>
                        <a:t>/</a:t>
                      </a:r>
                      <a:r>
                        <a:rPr lang="zh-TW" altLang="en-US" sz="1200" dirty="0">
                          <a:latin typeface="+mn-ea"/>
                          <a:ea typeface="+mn-ea"/>
                        </a:rPr>
                        <a:t>野豬</a:t>
                      </a:r>
                      <a:endParaRPr lang="en-US" altLang="zh-TW" sz="1200" dirty="0">
                        <a:latin typeface="+mn-ea"/>
                        <a:ea typeface="+mn-ea"/>
                      </a:endParaRPr>
                    </a:p>
                    <a:p>
                      <a:r>
                        <a:rPr lang="en-US" altLang="zh-TW" sz="1200" dirty="0">
                          <a:latin typeface="+mn-ea"/>
                          <a:ea typeface="+mn-ea"/>
                        </a:rPr>
                        <a:t>(1=</a:t>
                      </a:r>
                      <a:r>
                        <a:rPr lang="zh-TW" altLang="en-US" sz="1200" dirty="0">
                          <a:latin typeface="+mn-ea"/>
                          <a:ea typeface="+mn-ea"/>
                        </a:rPr>
                        <a:t>完全不可能，</a:t>
                      </a:r>
                      <a:r>
                        <a:rPr lang="en-US" altLang="zh-TW" sz="1200" dirty="0">
                          <a:latin typeface="+mn-ea"/>
                          <a:ea typeface="+mn-ea"/>
                        </a:rPr>
                        <a:t>10=</a:t>
                      </a:r>
                      <a:r>
                        <a:rPr lang="zh-TW" altLang="en-US" sz="1200" dirty="0">
                          <a:latin typeface="+mn-ea"/>
                          <a:ea typeface="+mn-ea"/>
                        </a:rPr>
                        <a:t>非常可能</a:t>
                      </a:r>
                      <a:r>
                        <a:rPr lang="en-US" altLang="zh-TW" sz="1200" dirty="0">
                          <a:latin typeface="+mn-ea"/>
                          <a:ea typeface="+mn-ea"/>
                        </a:rPr>
                        <a:t>)</a:t>
                      </a:r>
                      <a:endParaRPr lang="zh-TW" altLang="en-US" sz="120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ysDash"/>
                      <a:round/>
                      <a:headEnd type="none" w="med" len="med"/>
                      <a:tailEnd type="none" w="med" len="med"/>
                    </a:lnB>
                  </a:tcPr>
                </a:tc>
                <a:extLst>
                  <a:ext uri="{0D108BD9-81ED-4DB2-BD59-A6C34878D82A}">
                    <a16:rowId xmlns:a16="http://schemas.microsoft.com/office/drawing/2014/main" val="1972657775"/>
                  </a:ext>
                </a:extLst>
              </a:tr>
              <a:tr h="370840">
                <a:tc>
                  <a:txBody>
                    <a:bodyPr/>
                    <a:lstStyle/>
                    <a:p>
                      <a:pPr algn="ctr"/>
                      <a:r>
                        <a:rPr lang="en-US" altLang="zh-TW" sz="1200" dirty="0">
                          <a:latin typeface="+mn-ea"/>
                          <a:ea typeface="+mn-ea"/>
                        </a:rPr>
                        <a:t>Q5</a:t>
                      </a:r>
                      <a:endParaRPr lang="zh-TW" altLang="en-US" sz="1200" dirty="0">
                        <a:latin typeface="+mn-ea"/>
                        <a:ea typeface="+mn-ea"/>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zh-TW" altLang="en-US" sz="1200" dirty="0">
                          <a:latin typeface="+mn-ea"/>
                          <a:ea typeface="+mn-ea"/>
                        </a:rPr>
                        <a:t>衝突嚴重性</a:t>
                      </a: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ysDash"/>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mn-ea"/>
                          <a:ea typeface="+mn-ea"/>
                        </a:rPr>
                        <a:t>您認為這種可能的衝突多嚴重</a:t>
                      </a:r>
                      <a:r>
                        <a:rPr lang="en-US" altLang="zh-TW" sz="1200" dirty="0">
                          <a:latin typeface="+mn-ea"/>
                          <a:ea typeface="+mn-ea"/>
                        </a:rPr>
                        <a:t>(1=</a:t>
                      </a:r>
                      <a:r>
                        <a:rPr lang="zh-TW" altLang="en-US" sz="1200" dirty="0">
                          <a:latin typeface="+mn-ea"/>
                          <a:ea typeface="+mn-ea"/>
                        </a:rPr>
                        <a:t>完全不嚴重，</a:t>
                      </a:r>
                      <a:r>
                        <a:rPr lang="en-US" altLang="zh-TW" sz="1200" dirty="0">
                          <a:latin typeface="+mn-ea"/>
                          <a:ea typeface="+mn-ea"/>
                        </a:rPr>
                        <a:t>10=</a:t>
                      </a:r>
                      <a:r>
                        <a:rPr lang="zh-TW" altLang="en-US" sz="1200" dirty="0">
                          <a:latin typeface="+mn-ea"/>
                          <a:ea typeface="+mn-ea"/>
                        </a:rPr>
                        <a:t>非常嚴重</a:t>
                      </a:r>
                      <a:r>
                        <a:rPr lang="en-US" altLang="zh-TW" sz="1200" dirty="0">
                          <a:latin typeface="+mn-ea"/>
                          <a:ea typeface="+mn-ea"/>
                        </a:rPr>
                        <a:t>)</a:t>
                      </a:r>
                      <a:endParaRPr lang="zh-TW" altLang="en-US" sz="1200" dirty="0">
                        <a:latin typeface="+mn-ea"/>
                        <a:ea typeface="+mn-ea"/>
                      </a:endParaRPr>
                    </a:p>
                  </a:txBody>
                  <a:tcPr anchor="ctr">
                    <a:lnL w="12700" cap="flat" cmpd="sng" algn="ctr">
                      <a:solidFill>
                        <a:schemeClr val="accent1">
                          <a:lumMod val="60000"/>
                          <a:lumOff val="40000"/>
                        </a:schemeClr>
                      </a:solidFill>
                      <a:prstDash val="sysDash"/>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ysDash"/>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959459983"/>
                  </a:ext>
                </a:extLst>
              </a:tr>
            </a:tbl>
          </a:graphicData>
        </a:graphic>
      </p:graphicFrame>
      <p:sp>
        <p:nvSpPr>
          <p:cNvPr id="6" name="文字方塊 5">
            <a:extLst>
              <a:ext uri="{FF2B5EF4-FFF2-40B4-BE49-F238E27FC236}">
                <a16:creationId xmlns:a16="http://schemas.microsoft.com/office/drawing/2014/main" id="{CDE3DFE6-49D7-47C1-97CE-0A1D336ACF3C}"/>
              </a:ext>
            </a:extLst>
          </p:cNvPr>
          <p:cNvSpPr txBox="1"/>
          <p:nvPr/>
        </p:nvSpPr>
        <p:spPr>
          <a:xfrm>
            <a:off x="8967831" y="908483"/>
            <a:ext cx="2877424" cy="919401"/>
          </a:xfrm>
          <a:prstGeom prst="round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TW" altLang="en-US" sz="1600" dirty="0">
                <a:latin typeface="+mn-ea"/>
              </a:rPr>
              <a:t>讓參與者看</a:t>
            </a:r>
            <a:r>
              <a:rPr lang="en-US" altLang="zh-TW" sz="1600" dirty="0">
                <a:latin typeface="+mn-ea"/>
              </a:rPr>
              <a:t>3</a:t>
            </a:r>
            <a:r>
              <a:rPr lang="zh-TW" altLang="en-US" sz="1600" dirty="0">
                <a:latin typeface="+mn-ea"/>
              </a:rPr>
              <a:t>種衝突的圖片，以及播放實驗的影片幫助參與者回憶在該場景中的感覺</a:t>
            </a:r>
          </a:p>
        </p:txBody>
      </p:sp>
      <p:sp>
        <p:nvSpPr>
          <p:cNvPr id="5" name="投影片編號版面配置區 4">
            <a:extLst>
              <a:ext uri="{FF2B5EF4-FFF2-40B4-BE49-F238E27FC236}">
                <a16:creationId xmlns:a16="http://schemas.microsoft.com/office/drawing/2014/main" id="{1AA8F50F-8C1B-46EB-81D0-BDCEBF50B448}"/>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8581445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要素">
  <a:themeElements>
    <a:clrScheme name="藍綠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要素">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要素">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2876</TotalTime>
  <Words>2103</Words>
  <Application>Microsoft Office PowerPoint</Application>
  <PresentationFormat>寬螢幕</PresentationFormat>
  <Paragraphs>285</Paragraphs>
  <Slides>15</Slides>
  <Notes>4</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15</vt:i4>
      </vt:variant>
    </vt:vector>
  </HeadingPairs>
  <TitlesOfParts>
    <vt:vector size="24" baseType="lpstr">
      <vt:lpstr>微軟正黑體</vt:lpstr>
      <vt:lpstr>新細明體</vt:lpstr>
      <vt:lpstr>Arial</vt:lpstr>
      <vt:lpstr>Calibri</vt:lpstr>
      <vt:lpstr>Tw Cen MT</vt:lpstr>
      <vt:lpstr>Tw Cen MT Condensed</vt:lpstr>
      <vt:lpstr>Wingdings</vt:lpstr>
      <vt:lpstr>Wingdings 3</vt:lpstr>
      <vt:lpstr>要素</vt:lpstr>
      <vt:lpstr>Transportation research part F 62 (2019) 483–493 Wuhong Wang , Qian Cheng , Chenggang Li , Dietrich André , Xiaobei Jiang</vt:lpstr>
      <vt:lpstr>Introduction</vt:lpstr>
      <vt:lpstr>Introduction</vt:lpstr>
      <vt:lpstr>Participants</vt:lpstr>
      <vt:lpstr>Apparatus</vt:lpstr>
      <vt:lpstr>Scenarios-1</vt:lpstr>
      <vt:lpstr>Scenarios-2</vt:lpstr>
      <vt:lpstr>Scenarios-3</vt:lpstr>
      <vt:lpstr>Procedure</vt:lpstr>
      <vt:lpstr>Data</vt:lpstr>
      <vt:lpstr>Variables related with velocity and distance</vt:lpstr>
      <vt:lpstr>Reaction time</vt:lpstr>
      <vt:lpstr>Subjective assessment</vt:lpstr>
      <vt:lpstr>Discussion</vt:lpstr>
      <vt:lpstr>Discussion &amp;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research part F 62 (2019) 483–493 Wuhong Wang , Qian Cheng , Chenggang Li , Dietrich André , Xiaobei Jiang</dc:title>
  <dc:creator>yuju</dc:creator>
  <cp:lastModifiedBy>邱郁茹</cp:lastModifiedBy>
  <cp:revision>52</cp:revision>
  <dcterms:created xsi:type="dcterms:W3CDTF">2020-03-23T03:47:15Z</dcterms:created>
  <dcterms:modified xsi:type="dcterms:W3CDTF">2020-03-27T05:56:08Z</dcterms:modified>
</cp:coreProperties>
</file>